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9906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3267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60400" y="1420284"/>
            <a:ext cx="7484534" cy="98002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320800" y="2590800"/>
            <a:ext cx="6163737" cy="11684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695560" y="2937934"/>
            <a:ext cx="7484534" cy="908053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695560" y="1937810"/>
            <a:ext cx="7484534" cy="100012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440267" y="1066802"/>
            <a:ext cx="3889022" cy="301731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Char char="�"/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440267" y="1023410"/>
            <a:ext cx="3890556" cy="42650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472987" y="1023410"/>
            <a:ext cx="3892082" cy="426508"/>
          </a:xfrm>
          <a:prstGeom prst="rect">
            <a:avLst/>
          </a:prstGeom>
        </p:spPr>
        <p:txBody>
          <a:bodyPr anchor="b"/>
          <a:lstStyle/>
          <a:p>
            <a:pPr marL="291465" indent="-291465" defTabSz="777240">
              <a:spcBef>
                <a:spcPts val="500"/>
              </a:spcBef>
              <a:defRPr sz="272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440267" y="182033"/>
            <a:ext cx="2896894" cy="774702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3442639" y="182036"/>
            <a:ext cx="4922428" cy="3902077"/>
          </a:xfrm>
          <a:prstGeom prst="rect">
            <a:avLst/>
          </a:prstGeom>
        </p:spPr>
        <p:txBody>
          <a:bodyPr/>
          <a:lstStyle>
            <a:lvl1pPr>
              <a:buChar char="�"/>
            </a:lvl1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40264" y="956735"/>
            <a:ext cx="2896899" cy="31273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725908" y="3200400"/>
            <a:ext cx="5283202" cy="377826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25908" y="408517"/>
            <a:ext cx="5283202" cy="2743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725908" y="3578226"/>
            <a:ext cx="5283202" cy="53657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440267" y="183093"/>
            <a:ext cx="7924801" cy="76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440267" y="1066802"/>
            <a:ext cx="7924801" cy="3017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106448" y="4235126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26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D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058"/>
            <a:ext cx="9906000" cy="6866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5760" y="-8642"/>
            <a:ext cx="920240" cy="68666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Object 5"/>
          <p:cNvSpPr txBox="1"/>
          <p:nvPr/>
        </p:nvSpPr>
        <p:spPr>
          <a:xfrm>
            <a:off x="3017517" y="3148166"/>
            <a:ext cx="6004564" cy="60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lvl1pPr>
          </a:lstStyle>
          <a:p>
            <a:pPr/>
            <a:r>
              <a:t>캠핑쉐어 웹사이트 구축 완료보고서</a:t>
            </a:r>
          </a:p>
        </p:txBody>
      </p:sp>
      <p:sp>
        <p:nvSpPr>
          <p:cNvPr id="97" name="직선 연결선 3"/>
          <p:cNvSpPr/>
          <p:nvPr/>
        </p:nvSpPr>
        <p:spPr>
          <a:xfrm>
            <a:off x="3124198" y="3770472"/>
            <a:ext cx="5791205" cy="3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8" name="TextBox 16"/>
          <p:cNvSpPr txBox="1"/>
          <p:nvPr/>
        </p:nvSpPr>
        <p:spPr>
          <a:xfrm>
            <a:off x="6528558" y="3808002"/>
            <a:ext cx="2493524" cy="41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lvl1pPr>
          </a:lstStyle>
          <a:p>
            <a:pPr/>
            <a:r>
              <a:t>김가람, 강두오, 서해성</a:t>
            </a:r>
          </a:p>
        </p:txBody>
      </p:sp>
      <p:sp>
        <p:nvSpPr>
          <p:cNvPr id="99" name="TextBox 19"/>
          <p:cNvSpPr txBox="1"/>
          <p:nvPr/>
        </p:nvSpPr>
        <p:spPr>
          <a:xfrm>
            <a:off x="9331138" y="2057400"/>
            <a:ext cx="281949" cy="316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S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2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K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P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R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O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J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E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C</a:t>
            </a:r>
          </a:p>
          <a:p>
            <a:pPr>
              <a:defRPr sz="1800">
                <a:solidFill>
                  <a:srgbClr val="FFFFFF"/>
                </a:solidFill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pPr>
            <a:r>
              <a:t>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Box 3"/>
          <p:cNvSpPr txBox="1"/>
          <p:nvPr/>
        </p:nvSpPr>
        <p:spPr>
          <a:xfrm>
            <a:off x="157616" y="228599"/>
            <a:ext cx="1591764" cy="849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조직 및 역할</a:t>
            </a:r>
          </a:p>
        </p:txBody>
      </p:sp>
      <p:grpSp>
        <p:nvGrpSpPr>
          <p:cNvPr id="219" name="그룹 51"/>
          <p:cNvGrpSpPr/>
          <p:nvPr/>
        </p:nvGrpSpPr>
        <p:grpSpPr>
          <a:xfrm>
            <a:off x="378206" y="2895600"/>
            <a:ext cx="8987488" cy="2971800"/>
            <a:chOff x="0" y="0"/>
            <a:chExt cx="8987487" cy="2971800"/>
          </a:xfrm>
        </p:grpSpPr>
        <p:pic>
          <p:nvPicPr>
            <p:cNvPr id="198" name="Object 13" descr="Object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79324" y="0"/>
              <a:ext cx="2971803" cy="297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Object 16" descr="Object 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05881" y="504916"/>
              <a:ext cx="1918690" cy="1918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Object 19" descr="Object 1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61974" y="1998595"/>
              <a:ext cx="850022" cy="850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Object 22" descr="Object 2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54557" y="1998595"/>
              <a:ext cx="850023" cy="850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Object 25" descr="Object 2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61974" y="46482"/>
              <a:ext cx="850022" cy="8500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Object 28" descr="Object 2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354557" y="46482"/>
              <a:ext cx="850023" cy="8500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Object 31"/>
            <p:cNvSpPr txBox="1"/>
            <p:nvPr/>
          </p:nvSpPr>
          <p:spPr>
            <a:xfrm>
              <a:off x="3420079" y="1086854"/>
              <a:ext cx="2090293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NG캠핑</a:t>
              </a:r>
            </a:p>
          </p:txBody>
        </p:sp>
        <p:sp>
          <p:nvSpPr>
            <p:cNvPr id="205" name="Object 32"/>
            <p:cNvSpPr txBox="1"/>
            <p:nvPr/>
          </p:nvSpPr>
          <p:spPr>
            <a:xfrm>
              <a:off x="3588671" y="1414673"/>
              <a:ext cx="1753108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조직 구성도 </a:t>
              </a:r>
            </a:p>
          </p:txBody>
        </p:sp>
        <p:pic>
          <p:nvPicPr>
            <p:cNvPr id="206" name="Object 33" descr="Object 3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349062" y="1920717"/>
              <a:ext cx="232327" cy="77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Object 36"/>
            <p:cNvSpPr txBox="1"/>
            <p:nvPr/>
          </p:nvSpPr>
          <p:spPr>
            <a:xfrm>
              <a:off x="2896450" y="296393"/>
              <a:ext cx="581068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pc="-100" sz="14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pPr/>
              <a:r>
                <a:t>01</a:t>
              </a:r>
            </a:p>
          </p:txBody>
        </p:sp>
        <p:sp>
          <p:nvSpPr>
            <p:cNvPr id="208" name="Object 37"/>
            <p:cNvSpPr txBox="1"/>
            <p:nvPr/>
          </p:nvSpPr>
          <p:spPr>
            <a:xfrm>
              <a:off x="5489034" y="303606"/>
              <a:ext cx="581068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pc="-100" sz="14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pPr/>
              <a:r>
                <a:t>02</a:t>
              </a:r>
            </a:p>
          </p:txBody>
        </p:sp>
        <p:sp>
          <p:nvSpPr>
            <p:cNvPr id="209" name="Object 38"/>
            <p:cNvSpPr txBox="1"/>
            <p:nvPr/>
          </p:nvSpPr>
          <p:spPr>
            <a:xfrm>
              <a:off x="2896450" y="2251147"/>
              <a:ext cx="581068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pc="-100" sz="14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pPr/>
              <a:r>
                <a:t>03</a:t>
              </a:r>
            </a:p>
          </p:txBody>
        </p:sp>
        <p:sp>
          <p:nvSpPr>
            <p:cNvPr id="210" name="Object 39"/>
            <p:cNvSpPr txBox="1"/>
            <p:nvPr/>
          </p:nvSpPr>
          <p:spPr>
            <a:xfrm>
              <a:off x="5489034" y="2258360"/>
              <a:ext cx="581068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pc="-100" sz="14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pPr/>
              <a:r>
                <a:t>04</a:t>
              </a:r>
            </a:p>
          </p:txBody>
        </p:sp>
        <p:sp>
          <p:nvSpPr>
            <p:cNvPr id="211" name="Object 40"/>
            <p:cNvSpPr txBox="1"/>
            <p:nvPr/>
          </p:nvSpPr>
          <p:spPr>
            <a:xfrm>
              <a:off x="350509" y="73200"/>
              <a:ext cx="230145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r">
                <a:defRPr b="1" spc="-100"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01 기획</a:t>
              </a:r>
            </a:p>
          </p:txBody>
        </p:sp>
        <p:sp>
          <p:nvSpPr>
            <p:cNvPr id="212" name="Object 44"/>
            <p:cNvSpPr txBox="1"/>
            <p:nvPr/>
          </p:nvSpPr>
          <p:spPr>
            <a:xfrm>
              <a:off x="6212007" y="33416"/>
              <a:ext cx="2562826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pc="-100"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02 설계</a:t>
              </a:r>
            </a:p>
          </p:txBody>
        </p:sp>
        <p:sp>
          <p:nvSpPr>
            <p:cNvPr id="213" name="Object 42"/>
            <p:cNvSpPr txBox="1"/>
            <p:nvPr/>
          </p:nvSpPr>
          <p:spPr>
            <a:xfrm>
              <a:off x="-1" y="1920717"/>
              <a:ext cx="2718444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r">
                <a:defRPr b="1" spc="-100"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03 DB</a:t>
              </a:r>
            </a:p>
          </p:txBody>
        </p:sp>
        <p:sp>
          <p:nvSpPr>
            <p:cNvPr id="214" name="TextBox 69"/>
            <p:cNvSpPr txBox="1"/>
            <p:nvPr/>
          </p:nvSpPr>
          <p:spPr>
            <a:xfrm>
              <a:off x="1196044" y="380977"/>
              <a:ext cx="1496814" cy="54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r"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NG캠핑 웹사이트를</a:t>
              </a:r>
            </a:p>
            <a:p>
              <a:pPr algn="r"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기획하기 위한 단계</a:t>
              </a:r>
            </a:p>
          </p:txBody>
        </p:sp>
        <p:sp>
          <p:nvSpPr>
            <p:cNvPr id="215" name="TextBox 70"/>
            <p:cNvSpPr txBox="1"/>
            <p:nvPr/>
          </p:nvSpPr>
          <p:spPr>
            <a:xfrm>
              <a:off x="876548" y="2371952"/>
              <a:ext cx="1839701" cy="548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r"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설계가 끝난 후 본격적인</a:t>
              </a:r>
              <a:br/>
              <a:r>
                <a:t>작업 전 데이터 수집 단계</a:t>
              </a:r>
            </a:p>
          </p:txBody>
        </p:sp>
        <p:sp>
          <p:nvSpPr>
            <p:cNvPr id="216" name="TextBox 71"/>
            <p:cNvSpPr txBox="1"/>
            <p:nvPr/>
          </p:nvSpPr>
          <p:spPr>
            <a:xfrm>
              <a:off x="6228623" y="493843"/>
              <a:ext cx="2405491" cy="54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기획이 완료된 프로젝트를 가지고</a:t>
              </a:r>
            </a:p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설계가 가능한지 확인하는 단계</a:t>
              </a:r>
            </a:p>
          </p:txBody>
        </p:sp>
        <p:sp>
          <p:nvSpPr>
            <p:cNvPr id="217" name="Object 42"/>
            <p:cNvSpPr txBox="1"/>
            <p:nvPr/>
          </p:nvSpPr>
          <p:spPr>
            <a:xfrm>
              <a:off x="6269043" y="1920716"/>
              <a:ext cx="2718444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pc="-100"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04 개발 및 테스트</a:t>
              </a:r>
            </a:p>
          </p:txBody>
        </p:sp>
        <p:sp>
          <p:nvSpPr>
            <p:cNvPr id="218" name="TextBox 73"/>
            <p:cNvSpPr txBox="1"/>
            <p:nvPr/>
          </p:nvSpPr>
          <p:spPr>
            <a:xfrm>
              <a:off x="6312693" y="2371952"/>
              <a:ext cx="2454889" cy="548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데이터 수집 후 본격적인 개발작업</a:t>
              </a:r>
            </a:p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시작 및 테스트 단계</a:t>
              </a:r>
            </a:p>
          </p:txBody>
        </p:sp>
      </p:grpSp>
      <p:sp>
        <p:nvSpPr>
          <p:cNvPr id="220" name="TextBox 83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 단계별 구성도</a:t>
            </a:r>
          </a:p>
        </p:txBody>
      </p:sp>
      <p:sp>
        <p:nvSpPr>
          <p:cNvPr id="221" name="TextBox 84"/>
          <p:cNvSpPr txBox="1"/>
          <p:nvPr/>
        </p:nvSpPr>
        <p:spPr>
          <a:xfrm>
            <a:off x="244601" y="1534410"/>
            <a:ext cx="3273273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해당 프로젝트를 진행하기 위한 단계별 구성도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" y="1143000"/>
            <a:ext cx="4529486" cy="356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그림 65" descr="그림 6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6126" y="2210092"/>
            <a:ext cx="4053406" cy="33986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0">
              <a:srgbClr val="000000">
                <a:alpha val="40000"/>
              </a:srgbClr>
            </a:outerShdw>
          </a:effectLst>
        </p:spPr>
      </p:pic>
      <p:pic>
        <p:nvPicPr>
          <p:cNvPr id="225" name="그림 67" descr="그림 67"/>
          <p:cNvPicPr>
            <a:picLocks noChangeAspect="1"/>
          </p:cNvPicPr>
          <p:nvPr/>
        </p:nvPicPr>
        <p:blipFill>
          <a:blip r:embed="rId4">
            <a:extLst/>
          </a:blip>
          <a:srcRect l="7927" t="26414" r="76500" b="24028"/>
          <a:stretch>
            <a:fillRect/>
          </a:stretch>
        </p:blipFill>
        <p:spPr>
          <a:xfrm>
            <a:off x="2987498" y="2210091"/>
            <a:ext cx="1898662" cy="33986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0">
              <a:srgbClr val="000000">
                <a:alpha val="40000"/>
              </a:srgbClr>
            </a:outerShdw>
          </a:effectLst>
        </p:spPr>
      </p:pic>
      <p:sp>
        <p:nvSpPr>
          <p:cNvPr id="226" name="TextBox 7"/>
          <p:cNvSpPr txBox="1"/>
          <p:nvPr/>
        </p:nvSpPr>
        <p:spPr>
          <a:xfrm>
            <a:off x="36193" y="1305579"/>
            <a:ext cx="3059048" cy="54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FFFFFF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3. 프로젝트 구성요소</a:t>
            </a:r>
          </a:p>
        </p:txBody>
      </p:sp>
      <p:sp>
        <p:nvSpPr>
          <p:cNvPr id="227" name="TextBox 8"/>
          <p:cNvSpPr txBox="1"/>
          <p:nvPr/>
        </p:nvSpPr>
        <p:spPr>
          <a:xfrm>
            <a:off x="233342" y="1954178"/>
            <a:ext cx="1784788" cy="2096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 ERD 구성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주요 컨텐츠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3. 요구사항 정의서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4. 프로젝트 파일구성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5. 실제구현 화면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230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 ERD 구성</a:t>
            </a:r>
          </a:p>
        </p:txBody>
      </p:sp>
      <p:sp>
        <p:nvSpPr>
          <p:cNvPr id="231" name="TextBox 19"/>
          <p:cNvSpPr txBox="1"/>
          <p:nvPr/>
        </p:nvSpPr>
        <p:spPr>
          <a:xfrm>
            <a:off x="244601" y="1534410"/>
            <a:ext cx="2830283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프로젝트를 구성하는 ERD 내용입니다.</a:t>
            </a:r>
          </a:p>
        </p:txBody>
      </p:sp>
      <p:pic>
        <p:nvPicPr>
          <p:cNvPr id="232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rcRect l="12500" t="4126" r="12500" b="4370"/>
          <a:stretch>
            <a:fillRect/>
          </a:stretch>
        </p:blipFill>
        <p:spPr>
          <a:xfrm>
            <a:off x="3657600" y="285220"/>
            <a:ext cx="5803900" cy="62875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그룹 29"/>
          <p:cNvGrpSpPr/>
          <p:nvPr/>
        </p:nvGrpSpPr>
        <p:grpSpPr>
          <a:xfrm>
            <a:off x="272921" y="4190997"/>
            <a:ext cx="543709" cy="543713"/>
            <a:chOff x="0" y="-1"/>
            <a:chExt cx="543707" cy="543712"/>
          </a:xfrm>
        </p:grpSpPr>
        <p:sp>
          <p:nvSpPr>
            <p:cNvPr id="233" name="타원 39"/>
            <p:cNvSpPr/>
            <p:nvPr/>
          </p:nvSpPr>
          <p:spPr>
            <a:xfrm>
              <a:off x="0" y="-2"/>
              <a:ext cx="543709" cy="543714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4" name="TextBox 67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238" name="그룹 30"/>
          <p:cNvGrpSpPr/>
          <p:nvPr/>
        </p:nvGrpSpPr>
        <p:grpSpPr>
          <a:xfrm>
            <a:off x="272921" y="5056839"/>
            <a:ext cx="543709" cy="543709"/>
            <a:chOff x="0" y="0"/>
            <a:chExt cx="543707" cy="543707"/>
          </a:xfrm>
        </p:grpSpPr>
        <p:sp>
          <p:nvSpPr>
            <p:cNvPr id="236" name="타원 37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7" name="TextBox 69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grpSp>
        <p:nvGrpSpPr>
          <p:cNvPr id="241" name="그룹 31"/>
          <p:cNvGrpSpPr/>
          <p:nvPr/>
        </p:nvGrpSpPr>
        <p:grpSpPr>
          <a:xfrm>
            <a:off x="272917" y="3253525"/>
            <a:ext cx="543711" cy="543714"/>
            <a:chOff x="-1" y="-1"/>
            <a:chExt cx="543710" cy="543712"/>
          </a:xfrm>
        </p:grpSpPr>
        <p:sp>
          <p:nvSpPr>
            <p:cNvPr id="239" name="타원 35"/>
            <p:cNvSpPr/>
            <p:nvPr/>
          </p:nvSpPr>
          <p:spPr>
            <a:xfrm>
              <a:off x="-2" y="-2"/>
              <a:ext cx="543711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0" name="TextBox 72"/>
            <p:cNvSpPr txBox="1"/>
            <p:nvPr/>
          </p:nvSpPr>
          <p:spPr>
            <a:xfrm>
              <a:off x="69131" y="71798"/>
              <a:ext cx="40980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244" name="그룹 32"/>
          <p:cNvGrpSpPr/>
          <p:nvPr/>
        </p:nvGrpSpPr>
        <p:grpSpPr>
          <a:xfrm>
            <a:off x="272917" y="2313768"/>
            <a:ext cx="543714" cy="543709"/>
            <a:chOff x="-1" y="0"/>
            <a:chExt cx="543712" cy="543707"/>
          </a:xfrm>
        </p:grpSpPr>
        <p:sp>
          <p:nvSpPr>
            <p:cNvPr id="242" name="타원 33"/>
            <p:cNvSpPr/>
            <p:nvPr/>
          </p:nvSpPr>
          <p:spPr>
            <a:xfrm>
              <a:off x="-2" y="-1"/>
              <a:ext cx="543714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3" name="TextBox 73"/>
            <p:cNvSpPr/>
            <p:nvPr/>
          </p:nvSpPr>
          <p:spPr>
            <a:xfrm>
              <a:off x="88182" y="71797"/>
              <a:ext cx="45482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247" name="그룹 41"/>
          <p:cNvGrpSpPr/>
          <p:nvPr/>
        </p:nvGrpSpPr>
        <p:grpSpPr>
          <a:xfrm>
            <a:off x="7696198" y="897453"/>
            <a:ext cx="543713" cy="543713"/>
            <a:chOff x="-1" y="-1"/>
            <a:chExt cx="543712" cy="543712"/>
          </a:xfrm>
        </p:grpSpPr>
        <p:sp>
          <p:nvSpPr>
            <p:cNvPr id="245" name="타원 42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6" name="TextBox 73"/>
            <p:cNvSpPr/>
            <p:nvPr/>
          </p:nvSpPr>
          <p:spPr>
            <a:xfrm>
              <a:off x="88182" y="71797"/>
              <a:ext cx="4512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250" name="그룹 47"/>
          <p:cNvGrpSpPr/>
          <p:nvPr/>
        </p:nvGrpSpPr>
        <p:grpSpPr>
          <a:xfrm>
            <a:off x="5463734" y="40220"/>
            <a:ext cx="543713" cy="543714"/>
            <a:chOff x="-1" y="-1"/>
            <a:chExt cx="543712" cy="543712"/>
          </a:xfrm>
        </p:grpSpPr>
        <p:sp>
          <p:nvSpPr>
            <p:cNvPr id="248" name="타원 48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9" name="TextBox 72"/>
            <p:cNvSpPr txBox="1"/>
            <p:nvPr/>
          </p:nvSpPr>
          <p:spPr>
            <a:xfrm>
              <a:off x="69132" y="71797"/>
              <a:ext cx="40980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253" name="그룹 50"/>
          <p:cNvGrpSpPr/>
          <p:nvPr/>
        </p:nvGrpSpPr>
        <p:grpSpPr>
          <a:xfrm>
            <a:off x="3526585" y="1330975"/>
            <a:ext cx="543709" cy="543709"/>
            <a:chOff x="0" y="0"/>
            <a:chExt cx="543707" cy="543707"/>
          </a:xfrm>
        </p:grpSpPr>
        <p:sp>
          <p:nvSpPr>
            <p:cNvPr id="251" name="타원 51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2" name="TextBox 67"/>
            <p:cNvSpPr txBox="1"/>
            <p:nvPr/>
          </p:nvSpPr>
          <p:spPr>
            <a:xfrm>
              <a:off x="40556" y="71797"/>
              <a:ext cx="45226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256" name="그룹 53"/>
          <p:cNvGrpSpPr/>
          <p:nvPr/>
        </p:nvGrpSpPr>
        <p:grpSpPr>
          <a:xfrm>
            <a:off x="5567762" y="3407623"/>
            <a:ext cx="543709" cy="543709"/>
            <a:chOff x="0" y="0"/>
            <a:chExt cx="543707" cy="543707"/>
          </a:xfrm>
        </p:grpSpPr>
        <p:sp>
          <p:nvSpPr>
            <p:cNvPr id="254" name="타원 54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5" name="TextBox 69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sp>
        <p:nvSpPr>
          <p:cNvPr id="257" name="TextBox 74"/>
          <p:cNvSpPr txBox="1"/>
          <p:nvPr/>
        </p:nvSpPr>
        <p:spPr>
          <a:xfrm>
            <a:off x="955145" y="2307395"/>
            <a:ext cx="288552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Camp_memeber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955145" y="2511118"/>
            <a:ext cx="33427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pPr/>
            <a:r>
              <a:t>회원가입 테이블</a:t>
            </a:r>
          </a:p>
        </p:txBody>
      </p:sp>
      <p:sp>
        <p:nvSpPr>
          <p:cNvPr id="259" name="TextBox 78"/>
          <p:cNvSpPr txBox="1"/>
          <p:nvPr/>
        </p:nvSpPr>
        <p:spPr>
          <a:xfrm>
            <a:off x="955145" y="3233579"/>
            <a:ext cx="143753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Camp_review</a:t>
            </a:r>
          </a:p>
        </p:txBody>
      </p:sp>
      <p:sp>
        <p:nvSpPr>
          <p:cNvPr id="260" name="TextBox 79"/>
          <p:cNvSpPr txBox="1"/>
          <p:nvPr/>
        </p:nvSpPr>
        <p:spPr>
          <a:xfrm>
            <a:off x="955147" y="3437301"/>
            <a:ext cx="319985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pPr/>
            <a:r>
              <a:t>게시판 캠핑후기 테이블</a:t>
            </a:r>
          </a:p>
        </p:txBody>
      </p:sp>
      <p:sp>
        <p:nvSpPr>
          <p:cNvPr id="261" name="TextBox 74"/>
          <p:cNvSpPr txBox="1"/>
          <p:nvPr/>
        </p:nvSpPr>
        <p:spPr>
          <a:xfrm>
            <a:off x="955145" y="4159708"/>
            <a:ext cx="288552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Camp_comment</a:t>
            </a:r>
          </a:p>
        </p:txBody>
      </p:sp>
      <p:sp>
        <p:nvSpPr>
          <p:cNvPr id="262" name="TextBox 24"/>
          <p:cNvSpPr txBox="1"/>
          <p:nvPr/>
        </p:nvSpPr>
        <p:spPr>
          <a:xfrm>
            <a:off x="955145" y="4363430"/>
            <a:ext cx="33427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pPr/>
            <a:r>
              <a:t>게시판 댓글 테이블</a:t>
            </a:r>
          </a:p>
        </p:txBody>
      </p:sp>
      <p:sp>
        <p:nvSpPr>
          <p:cNvPr id="263" name="TextBox 78"/>
          <p:cNvSpPr txBox="1"/>
          <p:nvPr/>
        </p:nvSpPr>
        <p:spPr>
          <a:xfrm>
            <a:off x="955145" y="5085893"/>
            <a:ext cx="143753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Camp_qna</a:t>
            </a:r>
          </a:p>
        </p:txBody>
      </p:sp>
      <p:sp>
        <p:nvSpPr>
          <p:cNvPr id="264" name="TextBox 79"/>
          <p:cNvSpPr txBox="1"/>
          <p:nvPr/>
        </p:nvSpPr>
        <p:spPr>
          <a:xfrm>
            <a:off x="955147" y="5289617"/>
            <a:ext cx="319985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pPr/>
            <a:r>
              <a:t>게시판 QnA 테이블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그림 10" descr="그림 10"/>
          <p:cNvPicPr>
            <a:picLocks noChangeAspect="1"/>
          </p:cNvPicPr>
          <p:nvPr/>
        </p:nvPicPr>
        <p:blipFill>
          <a:blip r:embed="rId2">
            <a:extLst/>
          </a:blip>
          <a:srcRect l="0" t="4718" r="4189" b="0"/>
          <a:stretch>
            <a:fillRect/>
          </a:stretch>
        </p:blipFill>
        <p:spPr>
          <a:xfrm>
            <a:off x="5994389" y="3679476"/>
            <a:ext cx="1363036" cy="2798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rcRect l="4454" t="2189" r="5582" b="2257"/>
          <a:stretch>
            <a:fillRect/>
          </a:stretch>
        </p:blipFill>
        <p:spPr>
          <a:xfrm>
            <a:off x="3803872" y="1705274"/>
            <a:ext cx="1535610" cy="4729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그림 5" descr="그림 5"/>
          <p:cNvPicPr>
            <a:picLocks noChangeAspect="1"/>
          </p:cNvPicPr>
          <p:nvPr/>
        </p:nvPicPr>
        <p:blipFill>
          <a:blip r:embed="rId4">
            <a:extLst/>
          </a:blip>
          <a:srcRect l="8373" t="7023" r="26236" b="17874"/>
          <a:stretch>
            <a:fillRect/>
          </a:stretch>
        </p:blipFill>
        <p:spPr>
          <a:xfrm>
            <a:off x="5837542" y="394739"/>
            <a:ext cx="1519884" cy="1606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그림 3" descr="그림 3"/>
          <p:cNvPicPr>
            <a:picLocks noChangeAspect="1"/>
          </p:cNvPicPr>
          <p:nvPr/>
        </p:nvPicPr>
        <p:blipFill>
          <a:blip r:embed="rId5">
            <a:extLst/>
          </a:blip>
          <a:srcRect l="8288" t="4189" r="18268" b="17079"/>
          <a:stretch>
            <a:fillRect/>
          </a:stretch>
        </p:blipFill>
        <p:spPr>
          <a:xfrm>
            <a:off x="7994822" y="1334531"/>
            <a:ext cx="1569311" cy="1470457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271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 ERD 구성</a:t>
            </a:r>
          </a:p>
        </p:txBody>
      </p:sp>
      <p:sp>
        <p:nvSpPr>
          <p:cNvPr id="272" name="TextBox 19"/>
          <p:cNvSpPr txBox="1"/>
          <p:nvPr/>
        </p:nvSpPr>
        <p:spPr>
          <a:xfrm>
            <a:off x="244601" y="1534410"/>
            <a:ext cx="2830283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프로젝트를 구성하는 ERD 내용입니다.</a:t>
            </a:r>
          </a:p>
        </p:txBody>
      </p:sp>
      <p:grpSp>
        <p:nvGrpSpPr>
          <p:cNvPr id="275" name="그룹 29"/>
          <p:cNvGrpSpPr/>
          <p:nvPr/>
        </p:nvGrpSpPr>
        <p:grpSpPr>
          <a:xfrm>
            <a:off x="272921" y="4190997"/>
            <a:ext cx="543709" cy="543713"/>
            <a:chOff x="0" y="-1"/>
            <a:chExt cx="543707" cy="543712"/>
          </a:xfrm>
        </p:grpSpPr>
        <p:sp>
          <p:nvSpPr>
            <p:cNvPr id="273" name="타원 39"/>
            <p:cNvSpPr/>
            <p:nvPr/>
          </p:nvSpPr>
          <p:spPr>
            <a:xfrm>
              <a:off x="0" y="-2"/>
              <a:ext cx="543709" cy="543714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4" name="TextBox 67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278" name="그룹 30"/>
          <p:cNvGrpSpPr/>
          <p:nvPr/>
        </p:nvGrpSpPr>
        <p:grpSpPr>
          <a:xfrm>
            <a:off x="272921" y="5056839"/>
            <a:ext cx="543709" cy="543709"/>
            <a:chOff x="0" y="0"/>
            <a:chExt cx="543707" cy="543707"/>
          </a:xfrm>
        </p:grpSpPr>
        <p:sp>
          <p:nvSpPr>
            <p:cNvPr id="276" name="타원 37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7" name="TextBox 69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grpSp>
        <p:nvGrpSpPr>
          <p:cNvPr id="281" name="그룹 31"/>
          <p:cNvGrpSpPr/>
          <p:nvPr/>
        </p:nvGrpSpPr>
        <p:grpSpPr>
          <a:xfrm>
            <a:off x="272917" y="3253525"/>
            <a:ext cx="543711" cy="543714"/>
            <a:chOff x="-1" y="-1"/>
            <a:chExt cx="543710" cy="543712"/>
          </a:xfrm>
        </p:grpSpPr>
        <p:sp>
          <p:nvSpPr>
            <p:cNvPr id="279" name="타원 35"/>
            <p:cNvSpPr/>
            <p:nvPr/>
          </p:nvSpPr>
          <p:spPr>
            <a:xfrm>
              <a:off x="-2" y="-2"/>
              <a:ext cx="543711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0" name="TextBox 72"/>
            <p:cNvSpPr txBox="1"/>
            <p:nvPr/>
          </p:nvSpPr>
          <p:spPr>
            <a:xfrm>
              <a:off x="69131" y="71798"/>
              <a:ext cx="40980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284" name="그룹 32"/>
          <p:cNvGrpSpPr/>
          <p:nvPr/>
        </p:nvGrpSpPr>
        <p:grpSpPr>
          <a:xfrm>
            <a:off x="272917" y="2313768"/>
            <a:ext cx="543714" cy="543709"/>
            <a:chOff x="-1" y="0"/>
            <a:chExt cx="543712" cy="543707"/>
          </a:xfrm>
        </p:grpSpPr>
        <p:sp>
          <p:nvSpPr>
            <p:cNvPr id="282" name="타원 33"/>
            <p:cNvSpPr/>
            <p:nvPr/>
          </p:nvSpPr>
          <p:spPr>
            <a:xfrm>
              <a:off x="-2" y="-1"/>
              <a:ext cx="543714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3" name="TextBox 73"/>
            <p:cNvSpPr/>
            <p:nvPr/>
          </p:nvSpPr>
          <p:spPr>
            <a:xfrm>
              <a:off x="88182" y="71797"/>
              <a:ext cx="4266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287" name="그룹 41"/>
          <p:cNvGrpSpPr/>
          <p:nvPr/>
        </p:nvGrpSpPr>
        <p:grpSpPr>
          <a:xfrm>
            <a:off x="7696198" y="897453"/>
            <a:ext cx="543713" cy="543713"/>
            <a:chOff x="-1" y="-1"/>
            <a:chExt cx="543712" cy="543712"/>
          </a:xfrm>
        </p:grpSpPr>
        <p:sp>
          <p:nvSpPr>
            <p:cNvPr id="285" name="타원 42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6" name="TextBox 73"/>
            <p:cNvSpPr/>
            <p:nvPr/>
          </p:nvSpPr>
          <p:spPr>
            <a:xfrm>
              <a:off x="88182" y="71797"/>
              <a:ext cx="42219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grpSp>
        <p:nvGrpSpPr>
          <p:cNvPr id="290" name="그룹 47"/>
          <p:cNvGrpSpPr/>
          <p:nvPr/>
        </p:nvGrpSpPr>
        <p:grpSpPr>
          <a:xfrm>
            <a:off x="5463734" y="40220"/>
            <a:ext cx="543713" cy="543714"/>
            <a:chOff x="-1" y="-1"/>
            <a:chExt cx="543712" cy="543712"/>
          </a:xfrm>
        </p:grpSpPr>
        <p:sp>
          <p:nvSpPr>
            <p:cNvPr id="288" name="타원 48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9" name="TextBox 72"/>
            <p:cNvSpPr txBox="1"/>
            <p:nvPr/>
          </p:nvSpPr>
          <p:spPr>
            <a:xfrm>
              <a:off x="69132" y="71797"/>
              <a:ext cx="40980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293" name="그룹 50"/>
          <p:cNvGrpSpPr/>
          <p:nvPr/>
        </p:nvGrpSpPr>
        <p:grpSpPr>
          <a:xfrm>
            <a:off x="3526585" y="1330975"/>
            <a:ext cx="543709" cy="543709"/>
            <a:chOff x="0" y="0"/>
            <a:chExt cx="543707" cy="543707"/>
          </a:xfrm>
        </p:grpSpPr>
        <p:sp>
          <p:nvSpPr>
            <p:cNvPr id="291" name="타원 51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2" name="TextBox 67"/>
            <p:cNvSpPr txBox="1"/>
            <p:nvPr/>
          </p:nvSpPr>
          <p:spPr>
            <a:xfrm>
              <a:off x="40556" y="71797"/>
              <a:ext cx="45226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296" name="그룹 53"/>
          <p:cNvGrpSpPr/>
          <p:nvPr/>
        </p:nvGrpSpPr>
        <p:grpSpPr>
          <a:xfrm>
            <a:off x="5567762" y="3407623"/>
            <a:ext cx="543709" cy="543709"/>
            <a:chOff x="0" y="0"/>
            <a:chExt cx="543707" cy="543707"/>
          </a:xfrm>
        </p:grpSpPr>
        <p:sp>
          <p:nvSpPr>
            <p:cNvPr id="294" name="타원 54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5" name="TextBox 69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sp>
        <p:nvSpPr>
          <p:cNvPr id="297" name="TextBox 74"/>
          <p:cNvSpPr txBox="1"/>
          <p:nvPr/>
        </p:nvSpPr>
        <p:spPr>
          <a:xfrm>
            <a:off x="955145" y="2307395"/>
            <a:ext cx="288552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Member_role</a:t>
            </a:r>
          </a:p>
        </p:txBody>
      </p:sp>
      <p:sp>
        <p:nvSpPr>
          <p:cNvPr id="298" name="TextBox 24"/>
          <p:cNvSpPr txBox="1"/>
          <p:nvPr/>
        </p:nvSpPr>
        <p:spPr>
          <a:xfrm>
            <a:off x="955145" y="2511118"/>
            <a:ext cx="33427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pPr/>
            <a:r>
              <a:t>회원별 권한 테이블</a:t>
            </a:r>
          </a:p>
        </p:txBody>
      </p:sp>
      <p:sp>
        <p:nvSpPr>
          <p:cNvPr id="299" name="TextBox 78"/>
          <p:cNvSpPr txBox="1"/>
          <p:nvPr/>
        </p:nvSpPr>
        <p:spPr>
          <a:xfrm>
            <a:off x="955145" y="3233579"/>
            <a:ext cx="143753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Camp_upload</a:t>
            </a:r>
          </a:p>
        </p:txBody>
      </p:sp>
      <p:sp>
        <p:nvSpPr>
          <p:cNvPr id="300" name="TextBox 79"/>
          <p:cNvSpPr txBox="1"/>
          <p:nvPr/>
        </p:nvSpPr>
        <p:spPr>
          <a:xfrm>
            <a:off x="955147" y="3437301"/>
            <a:ext cx="319985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pPr/>
            <a:r>
              <a:t>첨부파일 테이블</a:t>
            </a:r>
          </a:p>
        </p:txBody>
      </p:sp>
      <p:sp>
        <p:nvSpPr>
          <p:cNvPr id="301" name="TextBox 74"/>
          <p:cNvSpPr txBox="1"/>
          <p:nvPr/>
        </p:nvSpPr>
        <p:spPr>
          <a:xfrm>
            <a:off x="955145" y="4159708"/>
            <a:ext cx="288552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Camp_info</a:t>
            </a:r>
          </a:p>
        </p:txBody>
      </p:sp>
      <p:sp>
        <p:nvSpPr>
          <p:cNvPr id="302" name="TextBox 24"/>
          <p:cNvSpPr txBox="1"/>
          <p:nvPr/>
        </p:nvSpPr>
        <p:spPr>
          <a:xfrm>
            <a:off x="955145" y="4363430"/>
            <a:ext cx="3342726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pPr/>
            <a:r>
              <a:t>캠핑장 정보 테이블</a:t>
            </a:r>
          </a:p>
        </p:txBody>
      </p:sp>
      <p:sp>
        <p:nvSpPr>
          <p:cNvPr id="303" name="TextBox 78"/>
          <p:cNvSpPr txBox="1"/>
          <p:nvPr/>
        </p:nvSpPr>
        <p:spPr>
          <a:xfrm>
            <a:off x="955145" y="5085893"/>
            <a:ext cx="143753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Camp_notice</a:t>
            </a:r>
          </a:p>
        </p:txBody>
      </p:sp>
      <p:sp>
        <p:nvSpPr>
          <p:cNvPr id="304" name="TextBox 79"/>
          <p:cNvSpPr txBox="1"/>
          <p:nvPr/>
        </p:nvSpPr>
        <p:spPr>
          <a:xfrm>
            <a:off x="955147" y="5289617"/>
            <a:ext cx="319985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12롯데마트드림Medium"/>
                <a:ea typeface="12롯데마트드림Medium"/>
                <a:cs typeface="12롯데마트드림Medium"/>
                <a:sym typeface="12롯데마트드림Medium"/>
              </a:defRPr>
            </a:lvl1pPr>
          </a:lstStyle>
          <a:p>
            <a:pPr/>
            <a:r>
              <a:t>게시판 공지사항 테이블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그림 29" descr="그림 29"/>
          <p:cNvPicPr>
            <a:picLocks noChangeAspect="1"/>
          </p:cNvPicPr>
          <p:nvPr/>
        </p:nvPicPr>
        <p:blipFill>
          <a:blip r:embed="rId2">
            <a:extLst/>
          </a:blip>
          <a:srcRect l="50317" t="32755" r="0" b="0"/>
          <a:stretch>
            <a:fillRect/>
          </a:stretch>
        </p:blipFill>
        <p:spPr>
          <a:xfrm>
            <a:off x="3727291" y="2178977"/>
            <a:ext cx="2720621" cy="261803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07" name="그림 42" descr="그림 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3551" y="2179771"/>
            <a:ext cx="2879078" cy="2618039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sp>
        <p:nvSpPr>
          <p:cNvPr id="308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09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 주요 컨텐츠</a:t>
            </a:r>
          </a:p>
        </p:txBody>
      </p:sp>
      <p:sp>
        <p:nvSpPr>
          <p:cNvPr id="310" name="TextBox 19"/>
          <p:cNvSpPr txBox="1"/>
          <p:nvPr/>
        </p:nvSpPr>
        <p:spPr>
          <a:xfrm>
            <a:off x="244601" y="1534410"/>
            <a:ext cx="260868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주요 컨텐츠 내용입니다.</a:t>
            </a:r>
          </a:p>
        </p:txBody>
      </p:sp>
      <p:pic>
        <p:nvPicPr>
          <p:cNvPr id="311" name="Object 49" descr="Object 4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8372" y="4363799"/>
            <a:ext cx="712927" cy="712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Object 49" descr="Object 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34323" y="4363799"/>
            <a:ext cx="712927" cy="712927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TextBox 52"/>
          <p:cNvSpPr txBox="1"/>
          <p:nvPr/>
        </p:nvSpPr>
        <p:spPr>
          <a:xfrm>
            <a:off x="1975223" y="4481734"/>
            <a:ext cx="280715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14" name="TextBox 53"/>
          <p:cNvSpPr txBox="1"/>
          <p:nvPr/>
        </p:nvSpPr>
        <p:spPr>
          <a:xfrm>
            <a:off x="5013695" y="4481734"/>
            <a:ext cx="293605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15" name="TextBox 54"/>
          <p:cNvSpPr txBox="1"/>
          <p:nvPr/>
        </p:nvSpPr>
        <p:spPr>
          <a:xfrm>
            <a:off x="7869173" y="4481734"/>
            <a:ext cx="293605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16" name="TextBox 55"/>
          <p:cNvSpPr txBox="1"/>
          <p:nvPr/>
        </p:nvSpPr>
        <p:spPr>
          <a:xfrm>
            <a:off x="646179" y="5314062"/>
            <a:ext cx="2658084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검색 및 자신의 위치주변 캠핑장 확인</a:t>
            </a:r>
          </a:p>
        </p:txBody>
      </p:sp>
      <p:sp>
        <p:nvSpPr>
          <p:cNvPr id="317" name="TextBox 56"/>
          <p:cNvSpPr txBox="1"/>
          <p:nvPr/>
        </p:nvSpPr>
        <p:spPr>
          <a:xfrm>
            <a:off x="4063756" y="5314062"/>
            <a:ext cx="2301093" cy="54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pPr>
            <a:r>
              <a:t>캠핑장에 대한 간단한 정보 파악</a:t>
            </a:r>
            <a:br/>
            <a:r>
              <a:t>및 상세페이지 이동 버튼</a:t>
            </a:r>
          </a:p>
        </p:txBody>
      </p:sp>
      <p:sp>
        <p:nvSpPr>
          <p:cNvPr id="318" name="TextBox 57"/>
          <p:cNvSpPr txBox="1"/>
          <p:nvPr/>
        </p:nvSpPr>
        <p:spPr>
          <a:xfrm>
            <a:off x="6687125" y="5314062"/>
            <a:ext cx="2454890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캠핑장 상세정보 및 홈페이지 이동</a:t>
            </a:r>
          </a:p>
        </p:txBody>
      </p:sp>
      <p:pic>
        <p:nvPicPr>
          <p:cNvPr id="319" name="그림 24" descr="그림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532" y="2178973"/>
            <a:ext cx="3186367" cy="26180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20" name="Object 43" descr="Object 4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5561" y="4363799"/>
            <a:ext cx="712927" cy="712927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extBox 25"/>
          <p:cNvSpPr txBox="1"/>
          <p:nvPr/>
        </p:nvSpPr>
        <p:spPr>
          <a:xfrm>
            <a:off x="1975223" y="4501427"/>
            <a:ext cx="293605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8633" y="2160341"/>
            <a:ext cx="3028503" cy="2641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91777" y="2164031"/>
            <a:ext cx="3028504" cy="2633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그림 28" descr="그림 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518" y="2164031"/>
            <a:ext cx="3028504" cy="263378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27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 주요 컨텐츠</a:t>
            </a:r>
          </a:p>
        </p:txBody>
      </p:sp>
      <p:sp>
        <p:nvSpPr>
          <p:cNvPr id="328" name="TextBox 19"/>
          <p:cNvSpPr txBox="1"/>
          <p:nvPr/>
        </p:nvSpPr>
        <p:spPr>
          <a:xfrm>
            <a:off x="244601" y="1534410"/>
            <a:ext cx="260868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주요 컨텐츠 내용입니다.</a:t>
            </a:r>
          </a:p>
        </p:txBody>
      </p:sp>
      <p:pic>
        <p:nvPicPr>
          <p:cNvPr id="329" name="Object 49" descr="Object 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16422" y="4363799"/>
            <a:ext cx="712927" cy="7129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2" name="그룹 1"/>
          <p:cNvGrpSpPr/>
          <p:nvPr/>
        </p:nvGrpSpPr>
        <p:grpSpPr>
          <a:xfrm>
            <a:off x="1411308" y="4363799"/>
            <a:ext cx="712928" cy="712928"/>
            <a:chOff x="0" y="0"/>
            <a:chExt cx="712926" cy="712926"/>
          </a:xfrm>
        </p:grpSpPr>
        <p:pic>
          <p:nvPicPr>
            <p:cNvPr id="330" name="Object 43" descr="Object 4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712927" cy="712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TextBox 52"/>
            <p:cNvSpPr txBox="1"/>
            <p:nvPr/>
          </p:nvSpPr>
          <p:spPr>
            <a:xfrm>
              <a:off x="209660" y="117935"/>
              <a:ext cx="280715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335" name="그룹 2"/>
          <p:cNvGrpSpPr/>
          <p:nvPr/>
        </p:nvGrpSpPr>
        <p:grpSpPr>
          <a:xfrm>
            <a:off x="4465375" y="4363799"/>
            <a:ext cx="712928" cy="712928"/>
            <a:chOff x="0" y="0"/>
            <a:chExt cx="712926" cy="712926"/>
          </a:xfrm>
        </p:grpSpPr>
        <p:pic>
          <p:nvPicPr>
            <p:cNvPr id="333" name="Object 49" descr="Object 4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12927" cy="712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4" name="TextBox 53"/>
            <p:cNvSpPr txBox="1"/>
            <p:nvPr/>
          </p:nvSpPr>
          <p:spPr>
            <a:xfrm>
              <a:off x="225323" y="117935"/>
              <a:ext cx="293605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5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336" name="TextBox 54"/>
          <p:cNvSpPr txBox="1"/>
          <p:nvPr/>
        </p:nvSpPr>
        <p:spPr>
          <a:xfrm>
            <a:off x="7926082" y="4481734"/>
            <a:ext cx="293605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500">
                <a:solidFill>
                  <a:srgbClr val="FFFFFF"/>
                </a:solidFill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37" name="TextBox 55"/>
          <p:cNvSpPr txBox="1"/>
          <p:nvPr/>
        </p:nvSpPr>
        <p:spPr>
          <a:xfrm>
            <a:off x="432286" y="5328399"/>
            <a:ext cx="2658084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공지사항에 파일 업로드 및 사진첨부!</a:t>
            </a:r>
          </a:p>
        </p:txBody>
      </p:sp>
      <p:sp>
        <p:nvSpPr>
          <p:cNvPr id="338" name="TextBox 56"/>
          <p:cNvSpPr txBox="1"/>
          <p:nvPr/>
        </p:nvSpPr>
        <p:spPr>
          <a:xfrm>
            <a:off x="3647199" y="5314062"/>
            <a:ext cx="234927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lvl1pPr>
          </a:lstStyle>
          <a:p>
            <a:pPr/>
            <a:r>
              <a:t>운영진한테 질문이 가능한 QnA!</a:t>
            </a:r>
          </a:p>
        </p:txBody>
      </p:sp>
      <p:sp>
        <p:nvSpPr>
          <p:cNvPr id="339" name="TextBox 57"/>
          <p:cNvSpPr txBox="1"/>
          <p:nvPr/>
        </p:nvSpPr>
        <p:spPr>
          <a:xfrm>
            <a:off x="6820738" y="5314062"/>
            <a:ext cx="2504288" cy="54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1400">
                <a:latin typeface="S-Core Dream 6 Bold"/>
                <a:ea typeface="S-Core Dream 6 Bold"/>
                <a:cs typeface="S-Core Dream 6 Bold"/>
                <a:sym typeface="S-Core Dream 6 Bold"/>
              </a:defRPr>
            </a:pPr>
            <a:r>
              <a:t>사진 첨부와 무한 대댓글이 가능한 </a:t>
            </a:r>
            <a:br/>
            <a:r>
              <a:t>후기 게시판!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42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요구사항 정의</a:t>
            </a:r>
          </a:p>
        </p:txBody>
      </p:sp>
      <p:sp>
        <p:nvSpPr>
          <p:cNvPr id="343" name="TextBox 19"/>
          <p:cNvSpPr txBox="1"/>
          <p:nvPr/>
        </p:nvSpPr>
        <p:spPr>
          <a:xfrm>
            <a:off x="244602" y="1534410"/>
            <a:ext cx="4756243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프로젝트에 필요한 요구사항에 대한 기능을 설명하는 페이지입니다.</a:t>
            </a:r>
          </a:p>
        </p:txBody>
      </p:sp>
      <p:graphicFrame>
        <p:nvGraphicFramePr>
          <p:cNvPr id="344" name="표 5"/>
          <p:cNvGraphicFramePr/>
          <p:nvPr/>
        </p:nvGraphicFramePr>
        <p:xfrm>
          <a:off x="224802" y="1886530"/>
          <a:ext cx="9456395" cy="278707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99207"/>
                <a:gridCol w="7657186"/>
              </a:tblGrid>
              <a:tr h="533400">
                <a:tc grid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비회원 기능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 hMerge="1">
                  <a:tcPr/>
                </a:tc>
              </a:tr>
              <a:tr h="399468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게시판 목록 확인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게시판의 내용을 확인 할 수 있습니다.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캠핑장 확인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검색을 통한 캠핑장 검색과 상세페이지를 통한 정보를 확인 할 수 있습니다.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회원가입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사용자의 정보를 입력하여 회원가입을 할 수 있습니다.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로그인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회원가입의 정보를 입력했던 아이디 및 비밀번호를 이용하여 회원전용 서비스를 이용할 수 있습니다.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아이디 찾기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아이디 분실시 본인이 입력했던 이름, 연락처를 입력하여 정보를 찾을수 있습니다.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비밀번호 찾기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비밀번호 분실시 본인이 입력했던 아이디, 이메일을 입력하여 임시 비밀번호를 발급 받을 수 있습니다.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</a:tbl>
          </a:graphicData>
        </a:graphic>
      </p:graphicFrame>
      <p:graphicFrame>
        <p:nvGraphicFramePr>
          <p:cNvPr id="345" name="표 5"/>
          <p:cNvGraphicFramePr/>
          <p:nvPr/>
        </p:nvGraphicFramePr>
        <p:xfrm>
          <a:off x="111896" y="4689314"/>
          <a:ext cx="9456395" cy="2016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02703"/>
                <a:gridCol w="7053691"/>
              </a:tblGrid>
              <a:tr h="533400">
                <a:tc grid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회원 기능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게시판 입력, 수정, 삭제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각 게시판 별(공지사항 제외) 입력 및 수정 삭제를 할 수 있습니다. 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비밀번호 수정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비밀번호를 수정할 수 있습니다.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닉네임 수정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닉네임을 수정할 수 있습니다.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회원 탈퇴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회원전용 서비스를 더 이상 이용하지 않을 경우 회원탈퇴를 할 수 있습니다.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48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요구사항 정의</a:t>
            </a:r>
          </a:p>
        </p:txBody>
      </p:sp>
      <p:sp>
        <p:nvSpPr>
          <p:cNvPr id="349" name="TextBox 19"/>
          <p:cNvSpPr txBox="1"/>
          <p:nvPr/>
        </p:nvSpPr>
        <p:spPr>
          <a:xfrm>
            <a:off x="244602" y="1534410"/>
            <a:ext cx="4756243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프로젝트에 필요한 요구사항에 대한 기능을 설명하는 페이지입니다.</a:t>
            </a:r>
          </a:p>
        </p:txBody>
      </p:sp>
      <p:graphicFrame>
        <p:nvGraphicFramePr>
          <p:cNvPr id="350" name="표 5"/>
          <p:cNvGraphicFramePr/>
          <p:nvPr/>
        </p:nvGraphicFramePr>
        <p:xfrm>
          <a:off x="224802" y="1886530"/>
          <a:ext cx="9456395" cy="164592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94597"/>
                <a:gridCol w="6861796"/>
              </a:tblGrid>
              <a:tr h="533400">
                <a:tc grid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6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관리자 기능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공지사항 입력, 수정, 삭제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게시판 기능 중 하나인 공지사항의 내용을 입력, 삭제, 수정이 가능합니다.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QnA 답변 입력,수정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유저가 남긴 질문에 대한 답변을 입력 및 수정 가능합니다.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회원관리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1400">
                          <a:latin typeface="인터파크고딕 B"/>
                          <a:ea typeface="인터파크고딕 B"/>
                          <a:cs typeface="인터파크고딕 B"/>
                          <a:sym typeface="인터파크고딕 B"/>
                        </a:rPr>
                        <a:t>회원가입한 유저의 정보를 확인 및 정보를 기억하지 못하는 유저들을 위한 임시비밀번호 발급이 가능합니다.</a:t>
                      </a:r>
                    </a:p>
                  </a:txBody>
                  <a:tcPr marL="45720" marR="45720" marT="45720" marB="45720" anchor="t" anchorCtr="0" horzOverflow="overflow">
                    <a:lnR w="12700">
                      <a:miter lim="400000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53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354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pic>
        <p:nvPicPr>
          <p:cNvPr id="355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7839" y="324154"/>
            <a:ext cx="4824805" cy="62096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356" name="TextBox 61"/>
          <p:cNvSpPr txBox="1"/>
          <p:nvPr/>
        </p:nvSpPr>
        <p:spPr>
          <a:xfrm>
            <a:off x="247816" y="2200942"/>
            <a:ext cx="2768463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회원가입 서비스에 들어간 기능</a:t>
            </a:r>
          </a:p>
        </p:txBody>
      </p:sp>
      <p:grpSp>
        <p:nvGrpSpPr>
          <p:cNvPr id="359" name="그룹 16"/>
          <p:cNvGrpSpPr/>
          <p:nvPr/>
        </p:nvGrpSpPr>
        <p:grpSpPr>
          <a:xfrm>
            <a:off x="117060" y="4531739"/>
            <a:ext cx="543709" cy="543709"/>
            <a:chOff x="0" y="0"/>
            <a:chExt cx="543707" cy="543707"/>
          </a:xfrm>
        </p:grpSpPr>
        <p:sp>
          <p:nvSpPr>
            <p:cNvPr id="357" name="타원 42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58" name="TextBox 67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362" name="그룹 20"/>
          <p:cNvGrpSpPr/>
          <p:nvPr/>
        </p:nvGrpSpPr>
        <p:grpSpPr>
          <a:xfrm>
            <a:off x="117060" y="5397578"/>
            <a:ext cx="543709" cy="543709"/>
            <a:chOff x="0" y="0"/>
            <a:chExt cx="543707" cy="543707"/>
          </a:xfrm>
        </p:grpSpPr>
        <p:sp>
          <p:nvSpPr>
            <p:cNvPr id="360" name="타원 40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1" name="TextBox 69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grpSp>
        <p:nvGrpSpPr>
          <p:cNvPr id="365" name="그룹 21"/>
          <p:cNvGrpSpPr/>
          <p:nvPr/>
        </p:nvGrpSpPr>
        <p:grpSpPr>
          <a:xfrm>
            <a:off x="117056" y="3594264"/>
            <a:ext cx="543714" cy="543713"/>
            <a:chOff x="-1" y="-1"/>
            <a:chExt cx="543712" cy="543712"/>
          </a:xfrm>
        </p:grpSpPr>
        <p:sp>
          <p:nvSpPr>
            <p:cNvPr id="363" name="타원 38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4" name="TextBox 72"/>
            <p:cNvSpPr txBox="1"/>
            <p:nvPr/>
          </p:nvSpPr>
          <p:spPr>
            <a:xfrm>
              <a:off x="69131" y="71798"/>
              <a:ext cx="40980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368" name="그룹 22"/>
          <p:cNvGrpSpPr/>
          <p:nvPr/>
        </p:nvGrpSpPr>
        <p:grpSpPr>
          <a:xfrm>
            <a:off x="117056" y="2654508"/>
            <a:ext cx="543714" cy="543709"/>
            <a:chOff x="-1" y="0"/>
            <a:chExt cx="543712" cy="543707"/>
          </a:xfrm>
        </p:grpSpPr>
        <p:sp>
          <p:nvSpPr>
            <p:cNvPr id="366" name="타원 36"/>
            <p:cNvSpPr/>
            <p:nvPr/>
          </p:nvSpPr>
          <p:spPr>
            <a:xfrm>
              <a:off x="-2" y="-1"/>
              <a:ext cx="543714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7" name="TextBox 73"/>
            <p:cNvSpPr/>
            <p:nvPr/>
          </p:nvSpPr>
          <p:spPr>
            <a:xfrm>
              <a:off x="88182" y="71797"/>
              <a:ext cx="4465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369" name="TextBox 74"/>
          <p:cNvSpPr txBox="1"/>
          <p:nvPr/>
        </p:nvSpPr>
        <p:spPr>
          <a:xfrm>
            <a:off x="758469" y="2633365"/>
            <a:ext cx="288552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아이디</a:t>
            </a:r>
          </a:p>
        </p:txBody>
      </p:sp>
      <p:sp>
        <p:nvSpPr>
          <p:cNvPr id="370" name="TextBox 24"/>
          <p:cNvSpPr txBox="1"/>
          <p:nvPr/>
        </p:nvSpPr>
        <p:spPr>
          <a:xfrm>
            <a:off x="758469" y="2837085"/>
            <a:ext cx="3617311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6자이상 12자 이하로 작성</a:t>
            </a:r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특수문자 금지, 특정단어 금지</a:t>
            </a:r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3. 아이디 중복확인</a:t>
            </a:r>
          </a:p>
        </p:txBody>
      </p:sp>
      <p:sp>
        <p:nvSpPr>
          <p:cNvPr id="371" name="TextBox 78"/>
          <p:cNvSpPr txBox="1"/>
          <p:nvPr/>
        </p:nvSpPr>
        <p:spPr>
          <a:xfrm>
            <a:off x="758471" y="3559550"/>
            <a:ext cx="75192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비밀번호</a:t>
            </a:r>
          </a:p>
        </p:txBody>
      </p:sp>
      <p:sp>
        <p:nvSpPr>
          <p:cNvPr id="372" name="TextBox 79"/>
          <p:cNvSpPr txBox="1"/>
          <p:nvPr/>
        </p:nvSpPr>
        <p:spPr>
          <a:xfrm>
            <a:off x="758469" y="3763271"/>
            <a:ext cx="346301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특수문자, 영어, 숫자를 포함한 8~15자리로 작성</a:t>
            </a:r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비밀번호 확인창과 비교하는 기능</a:t>
            </a:r>
          </a:p>
        </p:txBody>
      </p:sp>
      <p:sp>
        <p:nvSpPr>
          <p:cNvPr id="373" name="TextBox 83"/>
          <p:cNvSpPr txBox="1"/>
          <p:nvPr/>
        </p:nvSpPr>
        <p:spPr>
          <a:xfrm>
            <a:off x="758471" y="4531740"/>
            <a:ext cx="75192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닉네임</a:t>
            </a:r>
          </a:p>
        </p:txBody>
      </p:sp>
      <p:sp>
        <p:nvSpPr>
          <p:cNvPr id="374" name="TextBox 84"/>
          <p:cNvSpPr txBox="1"/>
          <p:nvPr/>
        </p:nvSpPr>
        <p:spPr>
          <a:xfrm>
            <a:off x="758469" y="4735462"/>
            <a:ext cx="346301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특수문자를 제외한 2~10글자로 작성</a:t>
            </a:r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특정단어 사용금지</a:t>
            </a:r>
          </a:p>
        </p:txBody>
      </p:sp>
      <p:sp>
        <p:nvSpPr>
          <p:cNvPr id="375" name="TextBox 85"/>
          <p:cNvSpPr txBox="1"/>
          <p:nvPr/>
        </p:nvSpPr>
        <p:spPr>
          <a:xfrm>
            <a:off x="758471" y="5440891"/>
            <a:ext cx="75192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생년월일</a:t>
            </a:r>
          </a:p>
        </p:txBody>
      </p:sp>
      <p:sp>
        <p:nvSpPr>
          <p:cNvPr id="376" name="TextBox 86"/>
          <p:cNvSpPr txBox="1"/>
          <p:nvPr/>
        </p:nvSpPr>
        <p:spPr>
          <a:xfrm>
            <a:off x="758469" y="5644612"/>
            <a:ext cx="346301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1. 만 18세미만, 1900년도 이전으로 가입이 불가능</a:t>
            </a:r>
          </a:p>
        </p:txBody>
      </p:sp>
      <p:grpSp>
        <p:nvGrpSpPr>
          <p:cNvPr id="379" name="그룹 31"/>
          <p:cNvGrpSpPr/>
          <p:nvPr/>
        </p:nvGrpSpPr>
        <p:grpSpPr>
          <a:xfrm>
            <a:off x="117060" y="6142600"/>
            <a:ext cx="543709" cy="543709"/>
            <a:chOff x="0" y="0"/>
            <a:chExt cx="543707" cy="543707"/>
          </a:xfrm>
        </p:grpSpPr>
        <p:sp>
          <p:nvSpPr>
            <p:cNvPr id="377" name="타원 34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78" name="TextBox 89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05</a:t>
              </a:r>
            </a:p>
          </p:txBody>
        </p:sp>
      </p:grpSp>
      <p:sp>
        <p:nvSpPr>
          <p:cNvPr id="380" name="TextBox 90"/>
          <p:cNvSpPr txBox="1"/>
          <p:nvPr/>
        </p:nvSpPr>
        <p:spPr>
          <a:xfrm>
            <a:off x="758471" y="6185913"/>
            <a:ext cx="751923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이메일</a:t>
            </a:r>
          </a:p>
        </p:txBody>
      </p:sp>
      <p:sp>
        <p:nvSpPr>
          <p:cNvPr id="381" name="TextBox 91"/>
          <p:cNvSpPr txBox="1"/>
          <p:nvPr/>
        </p:nvSpPr>
        <p:spPr>
          <a:xfrm>
            <a:off x="758469" y="6389635"/>
            <a:ext cx="383848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1. 회원가입 후 회원인증을 하기 위한 이메일 작성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384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385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pic>
        <p:nvPicPr>
          <p:cNvPr id="386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0071" y="1168905"/>
            <a:ext cx="5490229" cy="22910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387" name="TextBox 102"/>
          <p:cNvSpPr txBox="1"/>
          <p:nvPr/>
        </p:nvSpPr>
        <p:spPr>
          <a:xfrm>
            <a:off x="271917" y="2541896"/>
            <a:ext cx="2768463" cy="34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로그인 서비스에 들어간 기능</a:t>
            </a:r>
          </a:p>
        </p:txBody>
      </p:sp>
      <p:grpSp>
        <p:nvGrpSpPr>
          <p:cNvPr id="390" name="그룹 7"/>
          <p:cNvGrpSpPr/>
          <p:nvPr/>
        </p:nvGrpSpPr>
        <p:grpSpPr>
          <a:xfrm>
            <a:off x="141161" y="4872689"/>
            <a:ext cx="543709" cy="543709"/>
            <a:chOff x="0" y="0"/>
            <a:chExt cx="543707" cy="543707"/>
          </a:xfrm>
        </p:grpSpPr>
        <p:sp>
          <p:nvSpPr>
            <p:cNvPr id="388" name="타원 24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89" name="TextBox 105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393" name="그룹 8"/>
          <p:cNvGrpSpPr/>
          <p:nvPr/>
        </p:nvGrpSpPr>
        <p:grpSpPr>
          <a:xfrm>
            <a:off x="141157" y="3935216"/>
            <a:ext cx="543714" cy="543713"/>
            <a:chOff x="-1" y="-1"/>
            <a:chExt cx="543712" cy="543712"/>
          </a:xfrm>
        </p:grpSpPr>
        <p:sp>
          <p:nvSpPr>
            <p:cNvPr id="391" name="타원 22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2" name="TextBox 108"/>
            <p:cNvSpPr txBox="1"/>
            <p:nvPr/>
          </p:nvSpPr>
          <p:spPr>
            <a:xfrm>
              <a:off x="69131" y="71798"/>
              <a:ext cx="40980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396" name="그룹 10"/>
          <p:cNvGrpSpPr/>
          <p:nvPr/>
        </p:nvGrpSpPr>
        <p:grpSpPr>
          <a:xfrm>
            <a:off x="141158" y="2995458"/>
            <a:ext cx="567960" cy="543713"/>
            <a:chOff x="0" y="-1"/>
            <a:chExt cx="567959" cy="543712"/>
          </a:xfrm>
        </p:grpSpPr>
        <p:sp>
          <p:nvSpPr>
            <p:cNvPr id="394" name="타원 20"/>
            <p:cNvSpPr/>
            <p:nvPr/>
          </p:nvSpPr>
          <p:spPr>
            <a:xfrm>
              <a:off x="-1" y="-2"/>
              <a:ext cx="543708" cy="543714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5" name="TextBox 111"/>
            <p:cNvSpPr/>
            <p:nvPr/>
          </p:nvSpPr>
          <p:spPr>
            <a:xfrm>
              <a:off x="88182" y="71797"/>
              <a:ext cx="4797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397" name="TextBox 112"/>
          <p:cNvSpPr txBox="1"/>
          <p:nvPr/>
        </p:nvSpPr>
        <p:spPr>
          <a:xfrm>
            <a:off x="782570" y="2974313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소셜 로그인</a:t>
            </a:r>
          </a:p>
        </p:txBody>
      </p:sp>
      <p:sp>
        <p:nvSpPr>
          <p:cNvPr id="398" name="TextBox 113"/>
          <p:cNvSpPr txBox="1"/>
          <p:nvPr/>
        </p:nvSpPr>
        <p:spPr>
          <a:xfrm>
            <a:off x="782569" y="3178037"/>
            <a:ext cx="394485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네이버, 카카오, 구글을 통한 소셜로그인 기능</a:t>
            </a:r>
          </a:p>
        </p:txBody>
      </p:sp>
      <p:sp>
        <p:nvSpPr>
          <p:cNvPr id="399" name="TextBox 114"/>
          <p:cNvSpPr txBox="1"/>
          <p:nvPr/>
        </p:nvSpPr>
        <p:spPr>
          <a:xfrm>
            <a:off x="782570" y="3900501"/>
            <a:ext cx="2419938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아이디, 비밀번호 찾기</a:t>
            </a:r>
          </a:p>
        </p:txBody>
      </p:sp>
      <p:sp>
        <p:nvSpPr>
          <p:cNvPr id="400" name="TextBox 115"/>
          <p:cNvSpPr txBox="1"/>
          <p:nvPr/>
        </p:nvSpPr>
        <p:spPr>
          <a:xfrm>
            <a:off x="782571" y="4104223"/>
            <a:ext cx="377692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회원가입했던 계정을 잃어버렸을 경우 아이디와 비밀번호를 찾기 위한 기능</a:t>
            </a:r>
          </a:p>
        </p:txBody>
      </p:sp>
      <p:sp>
        <p:nvSpPr>
          <p:cNvPr id="401" name="TextBox 116"/>
          <p:cNvSpPr txBox="1"/>
          <p:nvPr/>
        </p:nvSpPr>
        <p:spPr>
          <a:xfrm>
            <a:off x="782570" y="4872690"/>
            <a:ext cx="15139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회원별 권한 설정</a:t>
            </a:r>
          </a:p>
        </p:txBody>
      </p:sp>
      <p:sp>
        <p:nvSpPr>
          <p:cNvPr id="402" name="TextBox 117"/>
          <p:cNvSpPr txBox="1"/>
          <p:nvPr/>
        </p:nvSpPr>
        <p:spPr>
          <a:xfrm>
            <a:off x="782569" y="5184309"/>
            <a:ext cx="3582794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NG캠핑 로그인 진행시 각 회원 권한별로 서비스가</a:t>
            </a:r>
            <a:br/>
            <a:r>
              <a:t>제공됩니다. (GUEST,USER,ADMIN)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0"/>
            <a:ext cx="99441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557" y="-6107"/>
            <a:ext cx="385884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Object 2"/>
          <p:cNvSpPr txBox="1"/>
          <p:nvPr/>
        </p:nvSpPr>
        <p:spPr>
          <a:xfrm>
            <a:off x="198119" y="615539"/>
            <a:ext cx="2955283" cy="82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800">
                <a:latin typeface="12롯데마트드림Bold"/>
                <a:ea typeface="12롯데마트드림Bold"/>
                <a:cs typeface="12롯데마트드림Bold"/>
                <a:sym typeface="12롯데마트드림Bold"/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104" name="TextBox 1"/>
          <p:cNvSpPr txBox="1"/>
          <p:nvPr/>
        </p:nvSpPr>
        <p:spPr>
          <a:xfrm>
            <a:off x="4024331" y="427213"/>
            <a:ext cx="1441121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1. 프로젝트 개요</a:t>
            </a:r>
          </a:p>
        </p:txBody>
      </p:sp>
      <p:sp>
        <p:nvSpPr>
          <p:cNvPr id="105" name="TextBox 3"/>
          <p:cNvSpPr txBox="1"/>
          <p:nvPr/>
        </p:nvSpPr>
        <p:spPr>
          <a:xfrm>
            <a:off x="4084318" y="795752"/>
            <a:ext cx="3440217" cy="1208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프로젝트명 및 프로젝트 기간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선정 이유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3. 프로젝트 최종목표 및 사용할 프로그램과 API</a:t>
            </a:r>
          </a:p>
        </p:txBody>
      </p:sp>
      <p:sp>
        <p:nvSpPr>
          <p:cNvPr id="106" name="직선 연결선 7"/>
          <p:cNvSpPr/>
          <p:nvPr/>
        </p:nvSpPr>
        <p:spPr>
          <a:xfrm>
            <a:off x="4038598" y="457200"/>
            <a:ext cx="5562604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직선 연결선 122"/>
          <p:cNvSpPr/>
          <p:nvPr/>
        </p:nvSpPr>
        <p:spPr>
          <a:xfrm>
            <a:off x="4038598" y="762000"/>
            <a:ext cx="5562604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8" name="그래픽 123"/>
          <p:cNvSpPr/>
          <p:nvPr/>
        </p:nvSpPr>
        <p:spPr>
          <a:xfrm>
            <a:off x="755233" y="2623196"/>
            <a:ext cx="2325961" cy="1615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67" y="19320"/>
                </a:moveTo>
                <a:lnTo>
                  <a:pt x="10867" y="9003"/>
                </a:lnTo>
                <a:lnTo>
                  <a:pt x="15214" y="19320"/>
                </a:lnTo>
                <a:lnTo>
                  <a:pt x="10867" y="19320"/>
                </a:lnTo>
                <a:close/>
                <a:moveTo>
                  <a:pt x="2361" y="19320"/>
                </a:moveTo>
                <a:lnTo>
                  <a:pt x="751" y="17002"/>
                </a:lnTo>
                <a:lnTo>
                  <a:pt x="0" y="18084"/>
                </a:lnTo>
                <a:lnTo>
                  <a:pt x="832" y="19282"/>
                </a:lnTo>
                <a:lnTo>
                  <a:pt x="134" y="19282"/>
                </a:lnTo>
                <a:lnTo>
                  <a:pt x="134" y="21600"/>
                </a:lnTo>
                <a:lnTo>
                  <a:pt x="21600" y="21600"/>
                </a:lnTo>
                <a:lnTo>
                  <a:pt x="21600" y="19282"/>
                </a:lnTo>
                <a:lnTo>
                  <a:pt x="20607" y="19282"/>
                </a:lnTo>
                <a:lnTo>
                  <a:pt x="21439" y="18084"/>
                </a:lnTo>
                <a:lnTo>
                  <a:pt x="20688" y="17002"/>
                </a:lnTo>
                <a:lnTo>
                  <a:pt x="19078" y="19320"/>
                </a:lnTo>
                <a:lnTo>
                  <a:pt x="18997" y="19320"/>
                </a:lnTo>
                <a:lnTo>
                  <a:pt x="10867" y="0"/>
                </a:lnTo>
                <a:lnTo>
                  <a:pt x="2495" y="19320"/>
                </a:lnTo>
              </a:path>
            </a:pathLst>
          </a:custGeom>
          <a:solidFill>
            <a:srgbClr val="28CC9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9" name="그래픽 123"/>
          <p:cNvSpPr/>
          <p:nvPr/>
        </p:nvSpPr>
        <p:spPr>
          <a:xfrm>
            <a:off x="474968" y="2460163"/>
            <a:ext cx="2325963" cy="1615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67" y="19320"/>
                </a:moveTo>
                <a:lnTo>
                  <a:pt x="10867" y="9003"/>
                </a:lnTo>
                <a:lnTo>
                  <a:pt x="15214" y="19320"/>
                </a:lnTo>
                <a:lnTo>
                  <a:pt x="10867" y="19320"/>
                </a:lnTo>
                <a:close/>
                <a:moveTo>
                  <a:pt x="2361" y="19320"/>
                </a:moveTo>
                <a:lnTo>
                  <a:pt x="751" y="17002"/>
                </a:lnTo>
                <a:lnTo>
                  <a:pt x="0" y="18084"/>
                </a:lnTo>
                <a:lnTo>
                  <a:pt x="832" y="19282"/>
                </a:lnTo>
                <a:lnTo>
                  <a:pt x="134" y="19282"/>
                </a:lnTo>
                <a:lnTo>
                  <a:pt x="134" y="21600"/>
                </a:lnTo>
                <a:lnTo>
                  <a:pt x="21600" y="21600"/>
                </a:lnTo>
                <a:lnTo>
                  <a:pt x="21600" y="19282"/>
                </a:lnTo>
                <a:lnTo>
                  <a:pt x="20607" y="19282"/>
                </a:lnTo>
                <a:lnTo>
                  <a:pt x="21439" y="18084"/>
                </a:lnTo>
                <a:lnTo>
                  <a:pt x="20688" y="17002"/>
                </a:lnTo>
                <a:lnTo>
                  <a:pt x="19078" y="19320"/>
                </a:lnTo>
                <a:lnTo>
                  <a:pt x="18997" y="19320"/>
                </a:lnTo>
                <a:lnTo>
                  <a:pt x="10867" y="0"/>
                </a:lnTo>
                <a:lnTo>
                  <a:pt x="2495" y="19320"/>
                </a:lnTo>
              </a:path>
            </a:pathLst>
          </a:custGeom>
          <a:solidFill>
            <a:srgbClr val="D7E4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0" name="TextBox 18"/>
          <p:cNvSpPr txBox="1"/>
          <p:nvPr/>
        </p:nvSpPr>
        <p:spPr>
          <a:xfrm>
            <a:off x="4024329" y="2332215"/>
            <a:ext cx="2081336" cy="34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2. 프로젝트 조직 및 역할</a:t>
            </a:r>
          </a:p>
        </p:txBody>
      </p:sp>
      <p:sp>
        <p:nvSpPr>
          <p:cNvPr id="111" name="TextBox 19"/>
          <p:cNvSpPr txBox="1"/>
          <p:nvPr/>
        </p:nvSpPr>
        <p:spPr>
          <a:xfrm>
            <a:off x="4084318" y="2700752"/>
            <a:ext cx="1784788" cy="76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 조직 구성도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역할 구성</a:t>
            </a:r>
          </a:p>
        </p:txBody>
      </p:sp>
      <p:sp>
        <p:nvSpPr>
          <p:cNvPr id="112" name="직선 연결선 20"/>
          <p:cNvSpPr/>
          <p:nvPr/>
        </p:nvSpPr>
        <p:spPr>
          <a:xfrm>
            <a:off x="4038598" y="2362200"/>
            <a:ext cx="5562604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3" name="직선 연결선 21"/>
          <p:cNvSpPr/>
          <p:nvPr/>
        </p:nvSpPr>
        <p:spPr>
          <a:xfrm>
            <a:off x="4038598" y="2667000"/>
            <a:ext cx="5562604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4" name="TextBox 22"/>
          <p:cNvSpPr txBox="1"/>
          <p:nvPr/>
        </p:nvSpPr>
        <p:spPr>
          <a:xfrm>
            <a:off x="4024331" y="3752424"/>
            <a:ext cx="1792657" cy="34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3. 프로젝트 구성요소</a:t>
            </a:r>
          </a:p>
        </p:txBody>
      </p:sp>
      <p:sp>
        <p:nvSpPr>
          <p:cNvPr id="115" name="TextBox 23"/>
          <p:cNvSpPr txBox="1"/>
          <p:nvPr/>
        </p:nvSpPr>
        <p:spPr>
          <a:xfrm>
            <a:off x="4084320" y="4120965"/>
            <a:ext cx="1784788" cy="165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 ERD 구성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주요 컨텐츠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3. 요구사항정의서</a:t>
            </a: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4. 실제구현화면</a:t>
            </a:r>
          </a:p>
        </p:txBody>
      </p:sp>
      <p:sp>
        <p:nvSpPr>
          <p:cNvPr id="116" name="직선 연결선 24"/>
          <p:cNvSpPr/>
          <p:nvPr/>
        </p:nvSpPr>
        <p:spPr>
          <a:xfrm>
            <a:off x="4038598" y="3782409"/>
            <a:ext cx="5562604" cy="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7" name="직선 연결선 25"/>
          <p:cNvSpPr/>
          <p:nvPr/>
        </p:nvSpPr>
        <p:spPr>
          <a:xfrm>
            <a:off x="4038598" y="4087209"/>
            <a:ext cx="5562604" cy="3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405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406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sp>
        <p:nvSpPr>
          <p:cNvPr id="407" name="TextBox 102"/>
          <p:cNvSpPr txBox="1"/>
          <p:nvPr/>
        </p:nvSpPr>
        <p:spPr>
          <a:xfrm>
            <a:off x="271916" y="2541896"/>
            <a:ext cx="4287580" cy="34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아이디 찾기, 비밀번호찾기 서비스에 들어간 기능</a:t>
            </a:r>
          </a:p>
        </p:txBody>
      </p:sp>
      <p:grpSp>
        <p:nvGrpSpPr>
          <p:cNvPr id="410" name="그룹 8"/>
          <p:cNvGrpSpPr/>
          <p:nvPr/>
        </p:nvGrpSpPr>
        <p:grpSpPr>
          <a:xfrm>
            <a:off x="141157" y="3935216"/>
            <a:ext cx="543714" cy="543713"/>
            <a:chOff x="-1" y="-1"/>
            <a:chExt cx="543712" cy="543712"/>
          </a:xfrm>
        </p:grpSpPr>
        <p:sp>
          <p:nvSpPr>
            <p:cNvPr id="408" name="타원 22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9" name="TextBox 108"/>
            <p:cNvSpPr txBox="1"/>
            <p:nvPr/>
          </p:nvSpPr>
          <p:spPr>
            <a:xfrm>
              <a:off x="69131" y="71798"/>
              <a:ext cx="40980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413" name="그룹 10"/>
          <p:cNvGrpSpPr/>
          <p:nvPr/>
        </p:nvGrpSpPr>
        <p:grpSpPr>
          <a:xfrm>
            <a:off x="141158" y="2995458"/>
            <a:ext cx="567960" cy="543713"/>
            <a:chOff x="0" y="-1"/>
            <a:chExt cx="567959" cy="543712"/>
          </a:xfrm>
        </p:grpSpPr>
        <p:sp>
          <p:nvSpPr>
            <p:cNvPr id="411" name="타원 20"/>
            <p:cNvSpPr/>
            <p:nvPr/>
          </p:nvSpPr>
          <p:spPr>
            <a:xfrm>
              <a:off x="-1" y="-2"/>
              <a:ext cx="543708" cy="543714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2" name="TextBox 111"/>
            <p:cNvSpPr/>
            <p:nvPr/>
          </p:nvSpPr>
          <p:spPr>
            <a:xfrm>
              <a:off x="88182" y="71797"/>
              <a:ext cx="4797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414" name="TextBox 112"/>
          <p:cNvSpPr txBox="1"/>
          <p:nvPr/>
        </p:nvSpPr>
        <p:spPr>
          <a:xfrm>
            <a:off x="782570" y="2974313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아이디 찾기</a:t>
            </a:r>
          </a:p>
        </p:txBody>
      </p:sp>
      <p:sp>
        <p:nvSpPr>
          <p:cNvPr id="415" name="TextBox 113"/>
          <p:cNvSpPr txBox="1"/>
          <p:nvPr/>
        </p:nvSpPr>
        <p:spPr>
          <a:xfrm>
            <a:off x="782569" y="3178037"/>
            <a:ext cx="3944851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아이디 찾기 페이지에 입력한 이름과 전화번호를 저장된</a:t>
            </a:r>
            <a:br/>
            <a:r>
              <a:t>DB와 비교하여 값이 있는 경우 아이디 값을 가져옴</a:t>
            </a:r>
          </a:p>
        </p:txBody>
      </p:sp>
      <p:sp>
        <p:nvSpPr>
          <p:cNvPr id="416" name="TextBox 114"/>
          <p:cNvSpPr txBox="1"/>
          <p:nvPr/>
        </p:nvSpPr>
        <p:spPr>
          <a:xfrm>
            <a:off x="782570" y="3900501"/>
            <a:ext cx="2419938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비밀번호 찾기</a:t>
            </a:r>
          </a:p>
        </p:txBody>
      </p:sp>
      <p:sp>
        <p:nvSpPr>
          <p:cNvPr id="417" name="TextBox 115"/>
          <p:cNvSpPr txBox="1"/>
          <p:nvPr/>
        </p:nvSpPr>
        <p:spPr>
          <a:xfrm>
            <a:off x="782569" y="4104223"/>
            <a:ext cx="4284731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비밀번호 찾기 페이지에 입력한 아이디와 이메일을 저장된        </a:t>
            </a:r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DB와 비교하여 값이 있는 경우  임시비밀번호를 이메일로 발송</a:t>
            </a:r>
          </a:p>
        </p:txBody>
      </p:sp>
      <p:pic>
        <p:nvPicPr>
          <p:cNvPr id="418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2998" y="1694306"/>
            <a:ext cx="4624590" cy="987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2961507"/>
            <a:ext cx="4624590" cy="952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422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423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sp>
        <p:nvSpPr>
          <p:cNvPr id="424" name="TextBox 102"/>
          <p:cNvSpPr txBox="1"/>
          <p:nvPr/>
        </p:nvSpPr>
        <p:spPr>
          <a:xfrm>
            <a:off x="310016" y="2541896"/>
            <a:ext cx="4287580" cy="34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소셜 로그인 서비스에 들어간 기능</a:t>
            </a:r>
          </a:p>
        </p:txBody>
      </p:sp>
      <p:grpSp>
        <p:nvGrpSpPr>
          <p:cNvPr id="427" name="그룹 10"/>
          <p:cNvGrpSpPr/>
          <p:nvPr/>
        </p:nvGrpSpPr>
        <p:grpSpPr>
          <a:xfrm>
            <a:off x="179258" y="2995458"/>
            <a:ext cx="567960" cy="543713"/>
            <a:chOff x="0" y="-1"/>
            <a:chExt cx="567959" cy="543712"/>
          </a:xfrm>
        </p:grpSpPr>
        <p:sp>
          <p:nvSpPr>
            <p:cNvPr id="425" name="타원 20"/>
            <p:cNvSpPr/>
            <p:nvPr/>
          </p:nvSpPr>
          <p:spPr>
            <a:xfrm>
              <a:off x="-1" y="-2"/>
              <a:ext cx="543708" cy="543714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6" name="TextBox 111"/>
            <p:cNvSpPr/>
            <p:nvPr/>
          </p:nvSpPr>
          <p:spPr>
            <a:xfrm>
              <a:off x="88182" y="71797"/>
              <a:ext cx="4797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428" name="TextBox 112"/>
          <p:cNvSpPr txBox="1"/>
          <p:nvPr/>
        </p:nvSpPr>
        <p:spPr>
          <a:xfrm>
            <a:off x="820669" y="2974313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네이버 소셜 로그인</a:t>
            </a:r>
          </a:p>
        </p:txBody>
      </p:sp>
      <p:sp>
        <p:nvSpPr>
          <p:cNvPr id="429" name="TextBox 113"/>
          <p:cNvSpPr txBox="1"/>
          <p:nvPr/>
        </p:nvSpPr>
        <p:spPr>
          <a:xfrm>
            <a:off x="820669" y="3178037"/>
            <a:ext cx="3944851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네이버 아이디를 통한 NG캠핑 로그인 기능 구현</a:t>
            </a:r>
          </a:p>
        </p:txBody>
      </p:sp>
      <p:pic>
        <p:nvPicPr>
          <p:cNvPr id="430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2227" y="1491027"/>
            <a:ext cx="4908073" cy="20481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31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2998" y="3762295"/>
            <a:ext cx="1404940" cy="1607186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32" name="그림 6" descr="그림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7913" y="3762295"/>
            <a:ext cx="1529834" cy="1604679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33" name="그림 8" descr="그림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27720" y="3762295"/>
            <a:ext cx="1450976" cy="1604679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grpSp>
        <p:nvGrpSpPr>
          <p:cNvPr id="436" name="그룹 7"/>
          <p:cNvGrpSpPr/>
          <p:nvPr/>
        </p:nvGrpSpPr>
        <p:grpSpPr>
          <a:xfrm>
            <a:off x="179261" y="4872689"/>
            <a:ext cx="543709" cy="543709"/>
            <a:chOff x="0" y="0"/>
            <a:chExt cx="543707" cy="543707"/>
          </a:xfrm>
        </p:grpSpPr>
        <p:sp>
          <p:nvSpPr>
            <p:cNvPr id="434" name="타원 24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5" name="TextBox 105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439" name="그룹 8"/>
          <p:cNvGrpSpPr/>
          <p:nvPr/>
        </p:nvGrpSpPr>
        <p:grpSpPr>
          <a:xfrm>
            <a:off x="179257" y="3935216"/>
            <a:ext cx="543714" cy="543713"/>
            <a:chOff x="-1" y="-1"/>
            <a:chExt cx="543712" cy="543712"/>
          </a:xfrm>
        </p:grpSpPr>
        <p:sp>
          <p:nvSpPr>
            <p:cNvPr id="437" name="타원 22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8" name="TextBox 108"/>
            <p:cNvSpPr txBox="1"/>
            <p:nvPr/>
          </p:nvSpPr>
          <p:spPr>
            <a:xfrm>
              <a:off x="69131" y="71798"/>
              <a:ext cx="40980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sp>
        <p:nvSpPr>
          <p:cNvPr id="440" name="TextBox 114"/>
          <p:cNvSpPr txBox="1"/>
          <p:nvPr/>
        </p:nvSpPr>
        <p:spPr>
          <a:xfrm>
            <a:off x="820669" y="3900501"/>
            <a:ext cx="2419938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카카오 소셜 로그인</a:t>
            </a:r>
          </a:p>
        </p:txBody>
      </p:sp>
      <p:sp>
        <p:nvSpPr>
          <p:cNvPr id="441" name="TextBox 115"/>
          <p:cNvSpPr txBox="1"/>
          <p:nvPr/>
        </p:nvSpPr>
        <p:spPr>
          <a:xfrm>
            <a:off x="820671" y="4104223"/>
            <a:ext cx="3776924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카카오 아이디를 통한 NG캠핑 로그인 기능 구현</a:t>
            </a:r>
          </a:p>
        </p:txBody>
      </p:sp>
      <p:sp>
        <p:nvSpPr>
          <p:cNvPr id="442" name="TextBox 116"/>
          <p:cNvSpPr txBox="1"/>
          <p:nvPr/>
        </p:nvSpPr>
        <p:spPr>
          <a:xfrm>
            <a:off x="820669" y="4872690"/>
            <a:ext cx="15139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구글 소셜 로그인</a:t>
            </a:r>
          </a:p>
        </p:txBody>
      </p:sp>
      <p:sp>
        <p:nvSpPr>
          <p:cNvPr id="443" name="TextBox 117"/>
          <p:cNvSpPr txBox="1"/>
          <p:nvPr/>
        </p:nvSpPr>
        <p:spPr>
          <a:xfrm>
            <a:off x="820669" y="5184309"/>
            <a:ext cx="3582794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구글 아이디를 통한 NG캠핑 로그인 기능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446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447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pic>
        <p:nvPicPr>
          <p:cNvPr id="448" name="그림 10" descr="그림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0600" y="3953183"/>
            <a:ext cx="4887794" cy="258548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49" name="TextBox 24"/>
          <p:cNvSpPr txBox="1"/>
          <p:nvPr/>
        </p:nvSpPr>
        <p:spPr>
          <a:xfrm>
            <a:off x="305900" y="2207292"/>
            <a:ext cx="3177041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캠핑장 찾기 서비스에 들어간 기능</a:t>
            </a:r>
          </a:p>
        </p:txBody>
      </p:sp>
      <p:grpSp>
        <p:nvGrpSpPr>
          <p:cNvPr id="452" name="그룹 15"/>
          <p:cNvGrpSpPr/>
          <p:nvPr/>
        </p:nvGrpSpPr>
        <p:grpSpPr>
          <a:xfrm>
            <a:off x="175145" y="4538089"/>
            <a:ext cx="543709" cy="543709"/>
            <a:chOff x="0" y="0"/>
            <a:chExt cx="543707" cy="543707"/>
          </a:xfrm>
        </p:grpSpPr>
        <p:sp>
          <p:nvSpPr>
            <p:cNvPr id="450" name="타원 41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1" name="TextBox 27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455" name="그룹 16"/>
          <p:cNvGrpSpPr/>
          <p:nvPr/>
        </p:nvGrpSpPr>
        <p:grpSpPr>
          <a:xfrm>
            <a:off x="175145" y="5403928"/>
            <a:ext cx="543709" cy="543709"/>
            <a:chOff x="0" y="0"/>
            <a:chExt cx="543707" cy="543707"/>
          </a:xfrm>
        </p:grpSpPr>
        <p:sp>
          <p:nvSpPr>
            <p:cNvPr id="453" name="타원 39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948A5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4" name="TextBox 30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04</a:t>
              </a:r>
            </a:p>
          </p:txBody>
        </p:sp>
      </p:grpSp>
      <p:grpSp>
        <p:nvGrpSpPr>
          <p:cNvPr id="458" name="그룹 20"/>
          <p:cNvGrpSpPr/>
          <p:nvPr/>
        </p:nvGrpSpPr>
        <p:grpSpPr>
          <a:xfrm>
            <a:off x="175142" y="3600614"/>
            <a:ext cx="543713" cy="543713"/>
            <a:chOff x="-1" y="-1"/>
            <a:chExt cx="543712" cy="543712"/>
          </a:xfrm>
        </p:grpSpPr>
        <p:sp>
          <p:nvSpPr>
            <p:cNvPr id="456" name="타원 37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57" name="TextBox 33"/>
            <p:cNvSpPr txBox="1"/>
            <p:nvPr/>
          </p:nvSpPr>
          <p:spPr>
            <a:xfrm>
              <a:off x="69131" y="71798"/>
              <a:ext cx="40980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461" name="그룹 21"/>
          <p:cNvGrpSpPr/>
          <p:nvPr/>
        </p:nvGrpSpPr>
        <p:grpSpPr>
          <a:xfrm>
            <a:off x="175143" y="2660858"/>
            <a:ext cx="543712" cy="543709"/>
            <a:chOff x="0" y="0"/>
            <a:chExt cx="543710" cy="543707"/>
          </a:xfrm>
        </p:grpSpPr>
        <p:sp>
          <p:nvSpPr>
            <p:cNvPr id="459" name="타원 35"/>
            <p:cNvSpPr/>
            <p:nvPr/>
          </p:nvSpPr>
          <p:spPr>
            <a:xfrm>
              <a:off x="-1" y="-1"/>
              <a:ext cx="543712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60" name="TextBox 36"/>
            <p:cNvSpPr/>
            <p:nvPr/>
          </p:nvSpPr>
          <p:spPr>
            <a:xfrm>
              <a:off x="88182" y="112893"/>
              <a:ext cx="4170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462" name="TextBox 37"/>
          <p:cNvSpPr txBox="1"/>
          <p:nvPr/>
        </p:nvSpPr>
        <p:spPr>
          <a:xfrm>
            <a:off x="816554" y="2639715"/>
            <a:ext cx="2885528" cy="31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지도 API</a:t>
            </a:r>
          </a:p>
        </p:txBody>
      </p:sp>
      <p:sp>
        <p:nvSpPr>
          <p:cNvPr id="463" name="TextBox 38"/>
          <p:cNvSpPr txBox="1"/>
          <p:nvPr/>
        </p:nvSpPr>
        <p:spPr>
          <a:xfrm>
            <a:off x="816554" y="2843434"/>
            <a:ext cx="3755328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카카오 지도 API를 도입하여 서비스 이용자들에게 불편함 없는 서비스 제동</a:t>
            </a:r>
          </a:p>
        </p:txBody>
      </p:sp>
      <p:sp>
        <p:nvSpPr>
          <p:cNvPr id="464" name="TextBox 41"/>
          <p:cNvSpPr txBox="1"/>
          <p:nvPr/>
        </p:nvSpPr>
        <p:spPr>
          <a:xfrm>
            <a:off x="816554" y="3574801"/>
            <a:ext cx="128532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GPS API</a:t>
            </a:r>
          </a:p>
        </p:txBody>
      </p:sp>
      <p:sp>
        <p:nvSpPr>
          <p:cNvPr id="465" name="TextBox 42"/>
          <p:cNvSpPr txBox="1"/>
          <p:nvPr/>
        </p:nvSpPr>
        <p:spPr>
          <a:xfrm>
            <a:off x="816555" y="3778525"/>
            <a:ext cx="3595286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현재 자신의 위치에서 제일 가까운 캠핑장부터 가장 </a:t>
            </a:r>
            <a:br/>
            <a:r>
              <a:t>먼 캠핑장까지 한눈에 알아볼 수 있도록 GPS API 도입</a:t>
            </a:r>
          </a:p>
        </p:txBody>
      </p:sp>
      <p:sp>
        <p:nvSpPr>
          <p:cNvPr id="466" name="TextBox 43"/>
          <p:cNvSpPr txBox="1"/>
          <p:nvPr/>
        </p:nvSpPr>
        <p:spPr>
          <a:xfrm>
            <a:off x="816554" y="4540658"/>
            <a:ext cx="2428328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캠핑장 검색 기능</a:t>
            </a:r>
          </a:p>
        </p:txBody>
      </p:sp>
      <p:sp>
        <p:nvSpPr>
          <p:cNvPr id="467" name="TextBox 44"/>
          <p:cNvSpPr txBox="1"/>
          <p:nvPr/>
        </p:nvSpPr>
        <p:spPr>
          <a:xfrm>
            <a:off x="816555" y="4744380"/>
            <a:ext cx="3595286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지역별, 반려동물 동반여부, 캠핑장 이름 등을 검색하여</a:t>
            </a:r>
            <a:br/>
            <a:r>
              <a:t>상세내역확인</a:t>
            </a:r>
          </a:p>
        </p:txBody>
      </p:sp>
      <p:sp>
        <p:nvSpPr>
          <p:cNvPr id="468" name="TextBox 48"/>
          <p:cNvSpPr txBox="1"/>
          <p:nvPr/>
        </p:nvSpPr>
        <p:spPr>
          <a:xfrm>
            <a:off x="816555" y="5403929"/>
            <a:ext cx="1056724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상세페이지</a:t>
            </a:r>
          </a:p>
        </p:txBody>
      </p:sp>
      <p:sp>
        <p:nvSpPr>
          <p:cNvPr id="469" name="TextBox 49"/>
          <p:cNvSpPr txBox="1"/>
          <p:nvPr/>
        </p:nvSpPr>
        <p:spPr>
          <a:xfrm>
            <a:off x="816554" y="5607651"/>
            <a:ext cx="3755328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각 캠핑장 별 중요한 정보를 확인 할 수 있는 페이지 기능</a:t>
            </a:r>
          </a:p>
        </p:txBody>
      </p:sp>
      <p:pic>
        <p:nvPicPr>
          <p:cNvPr id="470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9309" y="265194"/>
            <a:ext cx="4901548" cy="246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Box 17"/>
          <p:cNvSpPr txBox="1"/>
          <p:nvPr/>
        </p:nvSpPr>
        <p:spPr>
          <a:xfrm>
            <a:off x="157617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473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474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pic>
        <p:nvPicPr>
          <p:cNvPr id="475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2140" y="3679449"/>
            <a:ext cx="4867567" cy="26484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76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2140" y="517966"/>
            <a:ext cx="4856201" cy="2648444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TextBox 24"/>
          <p:cNvSpPr txBox="1"/>
          <p:nvPr/>
        </p:nvSpPr>
        <p:spPr>
          <a:xfrm>
            <a:off x="293960" y="2396215"/>
            <a:ext cx="2768464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공지사항 서비스에 들어간 기능</a:t>
            </a:r>
          </a:p>
        </p:txBody>
      </p:sp>
      <p:grpSp>
        <p:nvGrpSpPr>
          <p:cNvPr id="480" name="그룹 9"/>
          <p:cNvGrpSpPr/>
          <p:nvPr/>
        </p:nvGrpSpPr>
        <p:grpSpPr>
          <a:xfrm>
            <a:off x="163204" y="4727012"/>
            <a:ext cx="543709" cy="543709"/>
            <a:chOff x="0" y="0"/>
            <a:chExt cx="543707" cy="543707"/>
          </a:xfrm>
        </p:grpSpPr>
        <p:sp>
          <p:nvSpPr>
            <p:cNvPr id="478" name="타원 25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79" name="TextBox 27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grpSp>
        <p:nvGrpSpPr>
          <p:cNvPr id="483" name="그룹 10"/>
          <p:cNvGrpSpPr/>
          <p:nvPr/>
        </p:nvGrpSpPr>
        <p:grpSpPr>
          <a:xfrm>
            <a:off x="163201" y="3789539"/>
            <a:ext cx="543713" cy="543713"/>
            <a:chOff x="-1" y="-1"/>
            <a:chExt cx="543712" cy="543712"/>
          </a:xfrm>
        </p:grpSpPr>
        <p:sp>
          <p:nvSpPr>
            <p:cNvPr id="481" name="타원 23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2" name="TextBox 33"/>
            <p:cNvSpPr txBox="1"/>
            <p:nvPr/>
          </p:nvSpPr>
          <p:spPr>
            <a:xfrm>
              <a:off x="69131" y="71798"/>
              <a:ext cx="40980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486" name="그룹 11"/>
          <p:cNvGrpSpPr/>
          <p:nvPr/>
        </p:nvGrpSpPr>
        <p:grpSpPr>
          <a:xfrm>
            <a:off x="163201" y="2849781"/>
            <a:ext cx="543713" cy="543709"/>
            <a:chOff x="-1" y="0"/>
            <a:chExt cx="543712" cy="543707"/>
          </a:xfrm>
        </p:grpSpPr>
        <p:sp>
          <p:nvSpPr>
            <p:cNvPr id="484" name="타원 21"/>
            <p:cNvSpPr/>
            <p:nvPr/>
          </p:nvSpPr>
          <p:spPr>
            <a:xfrm>
              <a:off x="-2" y="-1"/>
              <a:ext cx="543714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85" name="TextBox 36"/>
            <p:cNvSpPr/>
            <p:nvPr/>
          </p:nvSpPr>
          <p:spPr>
            <a:xfrm>
              <a:off x="88182" y="71797"/>
              <a:ext cx="41962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487" name="TextBox 37"/>
          <p:cNvSpPr txBox="1"/>
          <p:nvPr/>
        </p:nvSpPr>
        <p:spPr>
          <a:xfrm>
            <a:off x="804614" y="2828637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썸머노트 웹 에디터 사용</a:t>
            </a:r>
          </a:p>
        </p:txBody>
      </p:sp>
      <p:sp>
        <p:nvSpPr>
          <p:cNvPr id="488" name="TextBox 38"/>
          <p:cNvSpPr txBox="1"/>
          <p:nvPr/>
        </p:nvSpPr>
        <p:spPr>
          <a:xfrm>
            <a:off x="804613" y="3032360"/>
            <a:ext cx="4067190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썸머노트 웹 에디터를 사용함에 따라 이미지 업로드가 가능</a:t>
            </a:r>
          </a:p>
        </p:txBody>
      </p:sp>
      <p:sp>
        <p:nvSpPr>
          <p:cNvPr id="489" name="TextBox 39"/>
          <p:cNvSpPr txBox="1"/>
          <p:nvPr/>
        </p:nvSpPr>
        <p:spPr>
          <a:xfrm>
            <a:off x="804614" y="3754823"/>
            <a:ext cx="15901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파일 업로드 기능</a:t>
            </a:r>
          </a:p>
        </p:txBody>
      </p:sp>
      <p:sp>
        <p:nvSpPr>
          <p:cNvPr id="490" name="TextBox 40"/>
          <p:cNvSpPr txBox="1"/>
          <p:nvPr/>
        </p:nvSpPr>
        <p:spPr>
          <a:xfrm>
            <a:off x="804612" y="3958544"/>
            <a:ext cx="3569269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이미지 뿐만이 아닌 파일 업로드 기능을 추가하여 운영진이 전달할 내용을 더 쉽게 보여줄 수 있음</a:t>
            </a:r>
          </a:p>
        </p:txBody>
      </p:sp>
      <p:sp>
        <p:nvSpPr>
          <p:cNvPr id="491" name="TextBox 41"/>
          <p:cNvSpPr txBox="1"/>
          <p:nvPr/>
        </p:nvSpPr>
        <p:spPr>
          <a:xfrm>
            <a:off x="804614" y="4727014"/>
            <a:ext cx="128532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검색기능</a:t>
            </a:r>
          </a:p>
        </p:txBody>
      </p:sp>
      <p:sp>
        <p:nvSpPr>
          <p:cNvPr id="492" name="TextBox 42"/>
          <p:cNvSpPr txBox="1"/>
          <p:nvPr/>
        </p:nvSpPr>
        <p:spPr>
          <a:xfrm>
            <a:off x="804613" y="4930735"/>
            <a:ext cx="4067190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많은 공지사항의 내용이 쌓였을 경우를 대비하여</a:t>
            </a:r>
            <a:br/>
            <a:r>
              <a:t>서비스를 이용하는 사용자들이 검색을 할 수 있게 </a:t>
            </a:r>
            <a:br/>
            <a:r>
              <a:t>검색기능 추가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495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496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pic>
        <p:nvPicPr>
          <p:cNvPr id="497" name="그림 10" descr="그림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9880" y="733322"/>
            <a:ext cx="5287521" cy="2764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그림 11" descr="그림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9880" y="3621418"/>
            <a:ext cx="5287520" cy="2491922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TextBox 24"/>
          <p:cNvSpPr txBox="1"/>
          <p:nvPr/>
        </p:nvSpPr>
        <p:spPr>
          <a:xfrm>
            <a:off x="344153" y="2447781"/>
            <a:ext cx="2768463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QnA 서비스에 들어간 기능</a:t>
            </a:r>
          </a:p>
        </p:txBody>
      </p:sp>
      <p:grpSp>
        <p:nvGrpSpPr>
          <p:cNvPr id="502" name="그룹 26"/>
          <p:cNvGrpSpPr/>
          <p:nvPr/>
        </p:nvGrpSpPr>
        <p:grpSpPr>
          <a:xfrm>
            <a:off x="213393" y="3841102"/>
            <a:ext cx="543714" cy="543713"/>
            <a:chOff x="-1" y="-1"/>
            <a:chExt cx="543712" cy="543712"/>
          </a:xfrm>
        </p:grpSpPr>
        <p:sp>
          <p:nvSpPr>
            <p:cNvPr id="500" name="타원 34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1" name="TextBox 33"/>
            <p:cNvSpPr txBox="1"/>
            <p:nvPr/>
          </p:nvSpPr>
          <p:spPr>
            <a:xfrm>
              <a:off x="69131" y="71798"/>
              <a:ext cx="40980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505" name="그룹 27"/>
          <p:cNvGrpSpPr/>
          <p:nvPr/>
        </p:nvGrpSpPr>
        <p:grpSpPr>
          <a:xfrm>
            <a:off x="213394" y="2901343"/>
            <a:ext cx="543712" cy="543709"/>
            <a:chOff x="-1" y="0"/>
            <a:chExt cx="543710" cy="543707"/>
          </a:xfrm>
        </p:grpSpPr>
        <p:sp>
          <p:nvSpPr>
            <p:cNvPr id="503" name="타원 32"/>
            <p:cNvSpPr/>
            <p:nvPr/>
          </p:nvSpPr>
          <p:spPr>
            <a:xfrm>
              <a:off x="-2" y="-1"/>
              <a:ext cx="543711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4" name="TextBox 36"/>
            <p:cNvSpPr/>
            <p:nvPr/>
          </p:nvSpPr>
          <p:spPr>
            <a:xfrm>
              <a:off x="88182" y="71797"/>
              <a:ext cx="4253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506" name="TextBox 37"/>
          <p:cNvSpPr txBox="1"/>
          <p:nvPr/>
        </p:nvSpPr>
        <p:spPr>
          <a:xfrm>
            <a:off x="854807" y="2880199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검색 기능</a:t>
            </a:r>
          </a:p>
        </p:txBody>
      </p:sp>
      <p:sp>
        <p:nvSpPr>
          <p:cNvPr id="507" name="TextBox 38"/>
          <p:cNvSpPr txBox="1"/>
          <p:nvPr/>
        </p:nvSpPr>
        <p:spPr>
          <a:xfrm>
            <a:off x="854807" y="3083923"/>
            <a:ext cx="3439248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다양한 유저가 질문한 내용 및 본인이 질문한 내용을 확인 할 수 있도록 검색 기능 도입</a:t>
            </a:r>
          </a:p>
        </p:txBody>
      </p:sp>
      <p:sp>
        <p:nvSpPr>
          <p:cNvPr id="508" name="TextBox 39"/>
          <p:cNvSpPr txBox="1"/>
          <p:nvPr/>
        </p:nvSpPr>
        <p:spPr>
          <a:xfrm>
            <a:off x="854807" y="3806387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운영진의 답글 작성 중 수정기능 제거</a:t>
            </a:r>
          </a:p>
        </p:txBody>
      </p:sp>
      <p:sp>
        <p:nvSpPr>
          <p:cNvPr id="509" name="TextBox 40"/>
          <p:cNvSpPr txBox="1"/>
          <p:nvPr/>
        </p:nvSpPr>
        <p:spPr>
          <a:xfrm>
            <a:off x="854807" y="4010109"/>
            <a:ext cx="3469355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운영진이 글을 읽기 전 글 작성자는 수정이 가능하나</a:t>
            </a:r>
          </a:p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운영진이 글을 읽게 되면 수정이 불가능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512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513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pic>
        <p:nvPicPr>
          <p:cNvPr id="514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7739" y="589533"/>
            <a:ext cx="4767799" cy="2349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7739" y="3127143"/>
            <a:ext cx="4767799" cy="31483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8" name="그룹 24"/>
          <p:cNvGrpSpPr/>
          <p:nvPr/>
        </p:nvGrpSpPr>
        <p:grpSpPr>
          <a:xfrm>
            <a:off x="213397" y="4790393"/>
            <a:ext cx="543709" cy="543709"/>
            <a:chOff x="0" y="0"/>
            <a:chExt cx="543707" cy="543707"/>
          </a:xfrm>
        </p:grpSpPr>
        <p:sp>
          <p:nvSpPr>
            <p:cNvPr id="516" name="타원 25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7" name="TextBox 26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519" name="TextBox 27"/>
          <p:cNvSpPr txBox="1"/>
          <p:nvPr/>
        </p:nvSpPr>
        <p:spPr>
          <a:xfrm>
            <a:off x="854807" y="4790394"/>
            <a:ext cx="2252649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댓글 및 대댓글 기능</a:t>
            </a:r>
          </a:p>
        </p:txBody>
      </p:sp>
      <p:sp>
        <p:nvSpPr>
          <p:cNvPr id="520" name="TextBox 28"/>
          <p:cNvSpPr txBox="1"/>
          <p:nvPr/>
        </p:nvSpPr>
        <p:spPr>
          <a:xfrm>
            <a:off x="854805" y="4994116"/>
            <a:ext cx="3794766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서비스 이용자들의 다양한 소통을 위한 댓글 및 </a:t>
            </a:r>
            <a:br/>
            <a:r>
              <a:t>무한 대댓글 서비스 도입</a:t>
            </a:r>
          </a:p>
        </p:txBody>
      </p:sp>
      <p:sp>
        <p:nvSpPr>
          <p:cNvPr id="521" name="TextBox 24"/>
          <p:cNvSpPr txBox="1"/>
          <p:nvPr/>
        </p:nvSpPr>
        <p:spPr>
          <a:xfrm>
            <a:off x="344153" y="2447781"/>
            <a:ext cx="2768463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캠핑후기 서비스에 들어간 기능</a:t>
            </a:r>
          </a:p>
        </p:txBody>
      </p:sp>
      <p:grpSp>
        <p:nvGrpSpPr>
          <p:cNvPr id="524" name="그룹 26"/>
          <p:cNvGrpSpPr/>
          <p:nvPr/>
        </p:nvGrpSpPr>
        <p:grpSpPr>
          <a:xfrm>
            <a:off x="213393" y="3841102"/>
            <a:ext cx="543714" cy="543713"/>
            <a:chOff x="-1" y="-1"/>
            <a:chExt cx="543712" cy="543712"/>
          </a:xfrm>
        </p:grpSpPr>
        <p:sp>
          <p:nvSpPr>
            <p:cNvPr id="522" name="타원 34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3" name="TextBox 33"/>
            <p:cNvSpPr txBox="1"/>
            <p:nvPr/>
          </p:nvSpPr>
          <p:spPr>
            <a:xfrm>
              <a:off x="69131" y="71798"/>
              <a:ext cx="40980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527" name="그룹 27"/>
          <p:cNvGrpSpPr/>
          <p:nvPr/>
        </p:nvGrpSpPr>
        <p:grpSpPr>
          <a:xfrm>
            <a:off x="213394" y="2901343"/>
            <a:ext cx="543712" cy="543709"/>
            <a:chOff x="-1" y="0"/>
            <a:chExt cx="543710" cy="543707"/>
          </a:xfrm>
        </p:grpSpPr>
        <p:sp>
          <p:nvSpPr>
            <p:cNvPr id="525" name="타원 32"/>
            <p:cNvSpPr/>
            <p:nvPr/>
          </p:nvSpPr>
          <p:spPr>
            <a:xfrm>
              <a:off x="-2" y="-1"/>
              <a:ext cx="543711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6" name="TextBox 36"/>
            <p:cNvSpPr/>
            <p:nvPr/>
          </p:nvSpPr>
          <p:spPr>
            <a:xfrm>
              <a:off x="88182" y="71797"/>
              <a:ext cx="42538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528" name="TextBox 37"/>
          <p:cNvSpPr txBox="1"/>
          <p:nvPr/>
        </p:nvSpPr>
        <p:spPr>
          <a:xfrm>
            <a:off x="854807" y="2880199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썸머노트 웹 에디터 사용</a:t>
            </a:r>
          </a:p>
        </p:txBody>
      </p:sp>
      <p:sp>
        <p:nvSpPr>
          <p:cNvPr id="529" name="TextBox 38"/>
          <p:cNvSpPr txBox="1"/>
          <p:nvPr/>
        </p:nvSpPr>
        <p:spPr>
          <a:xfrm>
            <a:off x="854807" y="3083923"/>
            <a:ext cx="3794764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썸머노트 웹 에디터를 사용함에 따라 이미지 업로드가 가능</a:t>
            </a:r>
          </a:p>
        </p:txBody>
      </p:sp>
      <p:sp>
        <p:nvSpPr>
          <p:cNvPr id="530" name="TextBox 39"/>
          <p:cNvSpPr txBox="1"/>
          <p:nvPr/>
        </p:nvSpPr>
        <p:spPr>
          <a:xfrm>
            <a:off x="854807" y="3806387"/>
            <a:ext cx="288552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검색기능</a:t>
            </a:r>
          </a:p>
        </p:txBody>
      </p:sp>
      <p:sp>
        <p:nvSpPr>
          <p:cNvPr id="531" name="TextBox 40"/>
          <p:cNvSpPr txBox="1"/>
          <p:nvPr/>
        </p:nvSpPr>
        <p:spPr>
          <a:xfrm>
            <a:off x="854805" y="4010109"/>
            <a:ext cx="3832936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캠핑후기 내용이 쌓였을 경우를 대비하여 서비스 이용자들이 검색을 통해 확인 할 수 있도록 검색기능을 추가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534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535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pic>
        <p:nvPicPr>
          <p:cNvPr id="536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8380" y="398733"/>
            <a:ext cx="4820442" cy="5401992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TextBox 11"/>
          <p:cNvSpPr txBox="1"/>
          <p:nvPr/>
        </p:nvSpPr>
        <p:spPr>
          <a:xfrm>
            <a:off x="215702" y="2666999"/>
            <a:ext cx="2768463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회원정보 서비스에 들어간 기능</a:t>
            </a:r>
          </a:p>
        </p:txBody>
      </p:sp>
      <p:grpSp>
        <p:nvGrpSpPr>
          <p:cNvPr id="540" name="그룹 12"/>
          <p:cNvGrpSpPr/>
          <p:nvPr/>
        </p:nvGrpSpPr>
        <p:grpSpPr>
          <a:xfrm>
            <a:off x="84942" y="4060320"/>
            <a:ext cx="543714" cy="543713"/>
            <a:chOff x="-1" y="-1"/>
            <a:chExt cx="543712" cy="543712"/>
          </a:xfrm>
        </p:grpSpPr>
        <p:sp>
          <p:nvSpPr>
            <p:cNvPr id="538" name="타원 13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9" name="TextBox 14"/>
            <p:cNvSpPr txBox="1"/>
            <p:nvPr/>
          </p:nvSpPr>
          <p:spPr>
            <a:xfrm>
              <a:off x="69131" y="71798"/>
              <a:ext cx="40980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543" name="그룹 15"/>
          <p:cNvGrpSpPr/>
          <p:nvPr/>
        </p:nvGrpSpPr>
        <p:grpSpPr>
          <a:xfrm>
            <a:off x="84945" y="3120562"/>
            <a:ext cx="557615" cy="543709"/>
            <a:chOff x="0" y="0"/>
            <a:chExt cx="557614" cy="543707"/>
          </a:xfrm>
        </p:grpSpPr>
        <p:sp>
          <p:nvSpPr>
            <p:cNvPr id="541" name="타원 16"/>
            <p:cNvSpPr/>
            <p:nvPr/>
          </p:nvSpPr>
          <p:spPr>
            <a:xfrm>
              <a:off x="-1" y="-1"/>
              <a:ext cx="543709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2" name="TextBox 20"/>
            <p:cNvSpPr/>
            <p:nvPr/>
          </p:nvSpPr>
          <p:spPr>
            <a:xfrm>
              <a:off x="88182" y="71797"/>
              <a:ext cx="4694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544" name="TextBox 21"/>
          <p:cNvSpPr txBox="1"/>
          <p:nvPr/>
        </p:nvSpPr>
        <p:spPr>
          <a:xfrm>
            <a:off x="726355" y="3099418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비밀번호 수정</a:t>
            </a:r>
          </a:p>
        </p:txBody>
      </p:sp>
      <p:sp>
        <p:nvSpPr>
          <p:cNvPr id="545" name="TextBox 22"/>
          <p:cNvSpPr txBox="1"/>
          <p:nvPr/>
        </p:nvSpPr>
        <p:spPr>
          <a:xfrm>
            <a:off x="726356" y="3303142"/>
            <a:ext cx="424645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서비스를 이용하는 유저들의 비밀번호를 수정하기 위한 기능</a:t>
            </a:r>
          </a:p>
        </p:txBody>
      </p:sp>
      <p:sp>
        <p:nvSpPr>
          <p:cNvPr id="546" name="TextBox 23"/>
          <p:cNvSpPr txBox="1"/>
          <p:nvPr/>
        </p:nvSpPr>
        <p:spPr>
          <a:xfrm>
            <a:off x="726355" y="4025605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닉네임 수정</a:t>
            </a:r>
          </a:p>
        </p:txBody>
      </p:sp>
      <p:sp>
        <p:nvSpPr>
          <p:cNvPr id="547" name="TextBox 24"/>
          <p:cNvSpPr txBox="1"/>
          <p:nvPr/>
        </p:nvSpPr>
        <p:spPr>
          <a:xfrm>
            <a:off x="726354" y="4229327"/>
            <a:ext cx="3952327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서비스를 이용하는 유저들의 닉네임을 수정하기 위한 기능</a:t>
            </a:r>
          </a:p>
        </p:txBody>
      </p:sp>
      <p:grpSp>
        <p:nvGrpSpPr>
          <p:cNvPr id="550" name="그룹 25"/>
          <p:cNvGrpSpPr/>
          <p:nvPr/>
        </p:nvGrpSpPr>
        <p:grpSpPr>
          <a:xfrm>
            <a:off x="90109" y="4993732"/>
            <a:ext cx="543709" cy="543709"/>
            <a:chOff x="0" y="0"/>
            <a:chExt cx="543707" cy="543707"/>
          </a:xfrm>
        </p:grpSpPr>
        <p:sp>
          <p:nvSpPr>
            <p:cNvPr id="548" name="타원 26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49" name="TextBox 27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551" name="TextBox 28"/>
          <p:cNvSpPr txBox="1"/>
          <p:nvPr/>
        </p:nvSpPr>
        <p:spPr>
          <a:xfrm>
            <a:off x="731519" y="4993733"/>
            <a:ext cx="2252648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회원탈퇴</a:t>
            </a:r>
          </a:p>
        </p:txBody>
      </p:sp>
      <p:sp>
        <p:nvSpPr>
          <p:cNvPr id="552" name="TextBox 29"/>
          <p:cNvSpPr txBox="1"/>
          <p:nvPr/>
        </p:nvSpPr>
        <p:spPr>
          <a:xfrm>
            <a:off x="731519" y="5197457"/>
            <a:ext cx="318516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서비스 이용자의 회원탈퇴를 하기 위한 기능  </a:t>
            </a:r>
            <a:br/>
            <a:r>
              <a:t>(회원탈퇴시 로그인 불가)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555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556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pic>
        <p:nvPicPr>
          <p:cNvPr id="557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rcRect l="0" t="0" r="38552" b="0"/>
          <a:stretch>
            <a:fillRect/>
          </a:stretch>
        </p:blipFill>
        <p:spPr>
          <a:xfrm>
            <a:off x="5018601" y="1125135"/>
            <a:ext cx="4474608" cy="4207346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TextBox 11"/>
          <p:cNvSpPr txBox="1"/>
          <p:nvPr/>
        </p:nvSpPr>
        <p:spPr>
          <a:xfrm>
            <a:off x="215700" y="2667000"/>
            <a:ext cx="3952327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비밀번호 수정 페이지에 들어간 기능</a:t>
            </a:r>
          </a:p>
        </p:txBody>
      </p:sp>
      <p:grpSp>
        <p:nvGrpSpPr>
          <p:cNvPr id="561" name="그룹 15"/>
          <p:cNvGrpSpPr/>
          <p:nvPr/>
        </p:nvGrpSpPr>
        <p:grpSpPr>
          <a:xfrm>
            <a:off x="84945" y="3120562"/>
            <a:ext cx="557615" cy="543709"/>
            <a:chOff x="0" y="0"/>
            <a:chExt cx="557614" cy="543707"/>
          </a:xfrm>
        </p:grpSpPr>
        <p:sp>
          <p:nvSpPr>
            <p:cNvPr id="559" name="타원 16"/>
            <p:cNvSpPr/>
            <p:nvPr/>
          </p:nvSpPr>
          <p:spPr>
            <a:xfrm>
              <a:off x="-1" y="-1"/>
              <a:ext cx="543709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0" name="TextBox 20"/>
            <p:cNvSpPr/>
            <p:nvPr/>
          </p:nvSpPr>
          <p:spPr>
            <a:xfrm>
              <a:off x="88182" y="71797"/>
              <a:ext cx="4694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562" name="TextBox 21"/>
          <p:cNvSpPr txBox="1"/>
          <p:nvPr/>
        </p:nvSpPr>
        <p:spPr>
          <a:xfrm>
            <a:off x="726355" y="3099418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비밀번호 확인 기능</a:t>
            </a:r>
          </a:p>
        </p:txBody>
      </p:sp>
      <p:sp>
        <p:nvSpPr>
          <p:cNvPr id="563" name="TextBox 22"/>
          <p:cNvSpPr txBox="1"/>
          <p:nvPr/>
        </p:nvSpPr>
        <p:spPr>
          <a:xfrm>
            <a:off x="726356" y="3303142"/>
            <a:ext cx="424645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수정할 비밀번호와 비밀번호 확인 공란을 통해 일치하는지 확인하는 기능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566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567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pic>
        <p:nvPicPr>
          <p:cNvPr id="568" name="그림 10" descr="그림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0967" y="1068798"/>
            <a:ext cx="4159447" cy="4910667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TextBox 11"/>
          <p:cNvSpPr txBox="1"/>
          <p:nvPr/>
        </p:nvSpPr>
        <p:spPr>
          <a:xfrm>
            <a:off x="215702" y="2666999"/>
            <a:ext cx="2768463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회원정보 서비스에 들어간 기능</a:t>
            </a:r>
          </a:p>
        </p:txBody>
      </p:sp>
      <p:grpSp>
        <p:nvGrpSpPr>
          <p:cNvPr id="572" name="그룹 15"/>
          <p:cNvGrpSpPr/>
          <p:nvPr/>
        </p:nvGrpSpPr>
        <p:grpSpPr>
          <a:xfrm>
            <a:off x="84945" y="3120562"/>
            <a:ext cx="557615" cy="543709"/>
            <a:chOff x="0" y="0"/>
            <a:chExt cx="557614" cy="543707"/>
          </a:xfrm>
        </p:grpSpPr>
        <p:sp>
          <p:nvSpPr>
            <p:cNvPr id="570" name="타원 16"/>
            <p:cNvSpPr/>
            <p:nvPr/>
          </p:nvSpPr>
          <p:spPr>
            <a:xfrm>
              <a:off x="-1" y="-1"/>
              <a:ext cx="543709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1" name="TextBox 20"/>
            <p:cNvSpPr/>
            <p:nvPr/>
          </p:nvSpPr>
          <p:spPr>
            <a:xfrm>
              <a:off x="88182" y="71797"/>
              <a:ext cx="4694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573" name="TextBox 21"/>
          <p:cNvSpPr txBox="1"/>
          <p:nvPr/>
        </p:nvSpPr>
        <p:spPr>
          <a:xfrm>
            <a:off x="726355" y="3099418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회원탈퇴 기능</a:t>
            </a:r>
          </a:p>
        </p:txBody>
      </p:sp>
      <p:sp>
        <p:nvSpPr>
          <p:cNvPr id="574" name="TextBox 22"/>
          <p:cNvSpPr txBox="1"/>
          <p:nvPr/>
        </p:nvSpPr>
        <p:spPr>
          <a:xfrm>
            <a:off x="726356" y="3303142"/>
            <a:ext cx="424645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비밀번호를 입력하여 현재 접속한 계정의 비밀번호를 비교후</a:t>
            </a:r>
            <a:br/>
            <a:r>
              <a:t>맞을 경우 회원탈퇴 진행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Box 17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구성요소</a:t>
            </a:r>
          </a:p>
        </p:txBody>
      </p:sp>
      <p:sp>
        <p:nvSpPr>
          <p:cNvPr id="577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실제구현 화면</a:t>
            </a:r>
          </a:p>
        </p:txBody>
      </p:sp>
      <p:sp>
        <p:nvSpPr>
          <p:cNvPr id="578" name="TextBox 19"/>
          <p:cNvSpPr txBox="1"/>
          <p:nvPr/>
        </p:nvSpPr>
        <p:spPr>
          <a:xfrm>
            <a:off x="244601" y="1534410"/>
            <a:ext cx="240549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프로젝트의 실제 구현화면입니다.</a:t>
            </a:r>
          </a:p>
        </p:txBody>
      </p:sp>
      <p:pic>
        <p:nvPicPr>
          <p:cNvPr id="579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1053762"/>
            <a:ext cx="4937841" cy="331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2566" y="4455536"/>
            <a:ext cx="4992478" cy="1348705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TextBox 11"/>
          <p:cNvSpPr txBox="1"/>
          <p:nvPr/>
        </p:nvSpPr>
        <p:spPr>
          <a:xfrm>
            <a:off x="215699" y="2667000"/>
            <a:ext cx="4118176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회원관리(관리자)페이지 서비스에 들어간 기능</a:t>
            </a:r>
          </a:p>
        </p:txBody>
      </p:sp>
      <p:grpSp>
        <p:nvGrpSpPr>
          <p:cNvPr id="584" name="그룹 12"/>
          <p:cNvGrpSpPr/>
          <p:nvPr/>
        </p:nvGrpSpPr>
        <p:grpSpPr>
          <a:xfrm>
            <a:off x="84942" y="4060320"/>
            <a:ext cx="543714" cy="543713"/>
            <a:chOff x="-1" y="-1"/>
            <a:chExt cx="543712" cy="543712"/>
          </a:xfrm>
        </p:grpSpPr>
        <p:sp>
          <p:nvSpPr>
            <p:cNvPr id="582" name="타원 13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3" name="TextBox 14"/>
            <p:cNvSpPr txBox="1"/>
            <p:nvPr/>
          </p:nvSpPr>
          <p:spPr>
            <a:xfrm>
              <a:off x="69131" y="71798"/>
              <a:ext cx="40980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587" name="그룹 15"/>
          <p:cNvGrpSpPr/>
          <p:nvPr/>
        </p:nvGrpSpPr>
        <p:grpSpPr>
          <a:xfrm>
            <a:off x="84942" y="3120562"/>
            <a:ext cx="543714" cy="543709"/>
            <a:chOff x="-1" y="0"/>
            <a:chExt cx="543712" cy="543707"/>
          </a:xfrm>
        </p:grpSpPr>
        <p:sp>
          <p:nvSpPr>
            <p:cNvPr id="585" name="타원 16"/>
            <p:cNvSpPr/>
            <p:nvPr/>
          </p:nvSpPr>
          <p:spPr>
            <a:xfrm>
              <a:off x="-2" y="-1"/>
              <a:ext cx="543714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6" name="TextBox 20"/>
            <p:cNvSpPr/>
            <p:nvPr/>
          </p:nvSpPr>
          <p:spPr>
            <a:xfrm>
              <a:off x="88182" y="71797"/>
              <a:ext cx="42919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588" name="TextBox 21"/>
          <p:cNvSpPr txBox="1"/>
          <p:nvPr/>
        </p:nvSpPr>
        <p:spPr>
          <a:xfrm>
            <a:off x="726355" y="3099418"/>
            <a:ext cx="2885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비밀번호 수정</a:t>
            </a:r>
          </a:p>
        </p:txBody>
      </p:sp>
      <p:sp>
        <p:nvSpPr>
          <p:cNvPr id="589" name="TextBox 22"/>
          <p:cNvSpPr txBox="1"/>
          <p:nvPr/>
        </p:nvSpPr>
        <p:spPr>
          <a:xfrm>
            <a:off x="726354" y="3303142"/>
            <a:ext cx="3676956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회원가입 후 비밀번호를 잊어버린 유저를 위해</a:t>
            </a:r>
            <a:br/>
            <a:r>
              <a:t>임시 비밀번호를 줄 수 있는 버튼 추가</a:t>
            </a:r>
          </a:p>
        </p:txBody>
      </p:sp>
      <p:sp>
        <p:nvSpPr>
          <p:cNvPr id="590" name="TextBox 23"/>
          <p:cNvSpPr txBox="1"/>
          <p:nvPr/>
        </p:nvSpPr>
        <p:spPr>
          <a:xfrm>
            <a:off x="726355" y="4025605"/>
            <a:ext cx="288552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검색기능</a:t>
            </a:r>
          </a:p>
        </p:txBody>
      </p:sp>
      <p:sp>
        <p:nvSpPr>
          <p:cNvPr id="591" name="TextBox 24"/>
          <p:cNvSpPr txBox="1"/>
          <p:nvPr/>
        </p:nvSpPr>
        <p:spPr>
          <a:xfrm>
            <a:off x="726355" y="4229327"/>
            <a:ext cx="3421443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운영진이 회원별로 검색을 하기 위한 검색 기능 도입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" y="1143000"/>
            <a:ext cx="4529486" cy="356034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3"/>
          <p:cNvSpPr txBox="1"/>
          <p:nvPr/>
        </p:nvSpPr>
        <p:spPr>
          <a:xfrm>
            <a:off x="36193" y="1305579"/>
            <a:ext cx="2443860" cy="54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FFFFFF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1. 프로젝트 개요</a:t>
            </a:r>
          </a:p>
        </p:txBody>
      </p:sp>
      <p:sp>
        <p:nvSpPr>
          <p:cNvPr id="121" name="TextBox 53"/>
          <p:cNvSpPr txBox="1"/>
          <p:nvPr/>
        </p:nvSpPr>
        <p:spPr>
          <a:xfrm>
            <a:off x="233342" y="1954178"/>
            <a:ext cx="2295578" cy="1652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프로젝트명 및 프로젝트 기간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선정 이유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3. 프로젝트 최종목표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4. 사용한 프로그램 및 API</a:t>
            </a:r>
          </a:p>
        </p:txBody>
      </p:sp>
      <p:pic>
        <p:nvPicPr>
          <p:cNvPr id="122" name="그림 65" descr="그림 6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6126" y="2210092"/>
            <a:ext cx="4053406" cy="33986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0">
              <a:srgbClr val="000000">
                <a:alpha val="40000"/>
              </a:srgbClr>
            </a:outerShdw>
          </a:effectLst>
        </p:spPr>
      </p:pic>
      <p:pic>
        <p:nvPicPr>
          <p:cNvPr id="123" name="그림 67" descr="그림 67"/>
          <p:cNvPicPr>
            <a:picLocks noChangeAspect="1"/>
          </p:cNvPicPr>
          <p:nvPr/>
        </p:nvPicPr>
        <p:blipFill>
          <a:blip r:embed="rId4">
            <a:extLst/>
          </a:blip>
          <a:srcRect l="7927" t="26414" r="76500" b="24028"/>
          <a:stretch>
            <a:fillRect/>
          </a:stretch>
        </p:blipFill>
        <p:spPr>
          <a:xfrm>
            <a:off x="2987498" y="2210091"/>
            <a:ext cx="1898662" cy="33986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2AC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그림 16" descr="그림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64" y="651166"/>
            <a:ext cx="5283202" cy="5504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Object 2" descr="Object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1737" y="2762518"/>
            <a:ext cx="5165847" cy="1835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7572" y="3375628"/>
            <a:ext cx="3836028" cy="586774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직선 연결선 14"/>
          <p:cNvSpPr/>
          <p:nvPr/>
        </p:nvSpPr>
        <p:spPr>
          <a:xfrm>
            <a:off x="7238999" y="3886200"/>
            <a:ext cx="2362203" cy="0"/>
          </a:xfrm>
          <a:prstGeom prst="line">
            <a:avLst/>
          </a:prstGeom>
          <a:ln w="12700">
            <a:solidFill>
              <a:srgbClr val="C2AC96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3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개요</a:t>
            </a:r>
          </a:p>
        </p:txBody>
      </p:sp>
      <p:sp>
        <p:nvSpPr>
          <p:cNvPr id="126" name="TextBox 6"/>
          <p:cNvSpPr txBox="1"/>
          <p:nvPr/>
        </p:nvSpPr>
        <p:spPr>
          <a:xfrm>
            <a:off x="215702" y="1481399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프로젝트명 및 프로젝트 기간</a:t>
            </a:r>
          </a:p>
        </p:txBody>
      </p:sp>
      <p:sp>
        <p:nvSpPr>
          <p:cNvPr id="127" name="TextBox 9"/>
          <p:cNvSpPr txBox="1"/>
          <p:nvPr/>
        </p:nvSpPr>
        <p:spPr>
          <a:xfrm>
            <a:off x="244600" y="1846503"/>
            <a:ext cx="4399251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프로젝트를 시작하기전 기간과 프로젝트명에 대한 설명입니다.</a:t>
            </a:r>
          </a:p>
        </p:txBody>
      </p:sp>
      <p:grpSp>
        <p:nvGrpSpPr>
          <p:cNvPr id="130" name="그룹 27"/>
          <p:cNvGrpSpPr/>
          <p:nvPr/>
        </p:nvGrpSpPr>
        <p:grpSpPr>
          <a:xfrm>
            <a:off x="761995" y="3581395"/>
            <a:ext cx="543714" cy="543713"/>
            <a:chOff x="-1" y="-1"/>
            <a:chExt cx="543712" cy="543712"/>
          </a:xfrm>
        </p:grpSpPr>
        <p:sp>
          <p:nvSpPr>
            <p:cNvPr id="128" name="타원 64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9" name="TextBox 72"/>
            <p:cNvSpPr txBox="1"/>
            <p:nvPr/>
          </p:nvSpPr>
          <p:spPr>
            <a:xfrm>
              <a:off x="69131" y="71797"/>
              <a:ext cx="409808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133" name="그룹 26"/>
          <p:cNvGrpSpPr/>
          <p:nvPr/>
        </p:nvGrpSpPr>
        <p:grpSpPr>
          <a:xfrm>
            <a:off x="761997" y="2641640"/>
            <a:ext cx="543713" cy="543709"/>
            <a:chOff x="-1" y="0"/>
            <a:chExt cx="543712" cy="543707"/>
          </a:xfrm>
        </p:grpSpPr>
        <p:sp>
          <p:nvSpPr>
            <p:cNvPr id="131" name="타원 21"/>
            <p:cNvSpPr/>
            <p:nvPr/>
          </p:nvSpPr>
          <p:spPr>
            <a:xfrm>
              <a:off x="-2" y="-1"/>
              <a:ext cx="543714" cy="543709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2" name="TextBox 73"/>
            <p:cNvSpPr/>
            <p:nvPr/>
          </p:nvSpPr>
          <p:spPr>
            <a:xfrm>
              <a:off x="88182" y="71797"/>
              <a:ext cx="42600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134" name="TextBox 74"/>
          <p:cNvSpPr txBox="1"/>
          <p:nvPr/>
        </p:nvSpPr>
        <p:spPr>
          <a:xfrm>
            <a:off x="1403408" y="2758788"/>
            <a:ext cx="402852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 명 : 캠핑쉐어 웹사이트 구축 프로젝트 </a:t>
            </a:r>
          </a:p>
        </p:txBody>
      </p:sp>
      <p:sp>
        <p:nvSpPr>
          <p:cNvPr id="135" name="TextBox 78"/>
          <p:cNvSpPr txBox="1"/>
          <p:nvPr/>
        </p:nvSpPr>
        <p:spPr>
          <a:xfrm>
            <a:off x="1403409" y="3685764"/>
            <a:ext cx="4714326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 기간 : 2022/03/14 ~ 2022/04/24</a:t>
            </a:r>
          </a:p>
        </p:txBody>
      </p:sp>
      <p:grpSp>
        <p:nvGrpSpPr>
          <p:cNvPr id="138" name="그룹 37"/>
          <p:cNvGrpSpPr/>
          <p:nvPr/>
        </p:nvGrpSpPr>
        <p:grpSpPr>
          <a:xfrm>
            <a:off x="762000" y="4518870"/>
            <a:ext cx="543709" cy="543709"/>
            <a:chOff x="0" y="0"/>
            <a:chExt cx="543707" cy="543707"/>
          </a:xfrm>
        </p:grpSpPr>
        <p:sp>
          <p:nvSpPr>
            <p:cNvPr id="136" name="타원 38"/>
            <p:cNvSpPr/>
            <p:nvPr/>
          </p:nvSpPr>
          <p:spPr>
            <a:xfrm>
              <a:off x="0" y="-1"/>
              <a:ext cx="543709" cy="543709"/>
            </a:xfrm>
            <a:prstGeom prst="ellipse">
              <a:avLst/>
            </a:prstGeom>
            <a:solidFill>
              <a:srgbClr val="C4BD9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7" name="TextBox 39"/>
            <p:cNvSpPr txBox="1"/>
            <p:nvPr/>
          </p:nvSpPr>
          <p:spPr>
            <a:xfrm>
              <a:off x="40556" y="71797"/>
              <a:ext cx="45226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03</a:t>
              </a:r>
            </a:p>
          </p:txBody>
        </p:sp>
      </p:grpSp>
      <p:sp>
        <p:nvSpPr>
          <p:cNvPr id="139" name="TextBox 40"/>
          <p:cNvSpPr txBox="1"/>
          <p:nvPr/>
        </p:nvSpPr>
        <p:spPr>
          <a:xfrm>
            <a:off x="1403409" y="4683002"/>
            <a:ext cx="4485726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just"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 인원 : 김가람, 강두오, 서해성</a:t>
            </a:r>
          </a:p>
        </p:txBody>
      </p:sp>
      <p:pic>
        <p:nvPicPr>
          <p:cNvPr id="14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5687" y="1122343"/>
            <a:ext cx="3946255" cy="4918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3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개요</a:t>
            </a:r>
          </a:p>
        </p:txBody>
      </p:sp>
      <p:sp>
        <p:nvSpPr>
          <p:cNvPr id="143" name="TextBox 6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 선정 이유</a:t>
            </a:r>
          </a:p>
        </p:txBody>
      </p:sp>
      <p:sp>
        <p:nvSpPr>
          <p:cNvPr id="144" name="TextBox 9"/>
          <p:cNvSpPr txBox="1"/>
          <p:nvPr/>
        </p:nvSpPr>
        <p:spPr>
          <a:xfrm>
            <a:off x="244602" y="1534410"/>
            <a:ext cx="3525866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해당 프로젝트를 선택 한 이유에 대한 설명입니다.</a:t>
            </a:r>
          </a:p>
        </p:txBody>
      </p:sp>
      <p:grpSp>
        <p:nvGrpSpPr>
          <p:cNvPr id="147" name="그룹 27"/>
          <p:cNvGrpSpPr/>
          <p:nvPr/>
        </p:nvGrpSpPr>
        <p:grpSpPr>
          <a:xfrm>
            <a:off x="474443" y="4841281"/>
            <a:ext cx="543713" cy="543713"/>
            <a:chOff x="-1" y="-1"/>
            <a:chExt cx="543712" cy="543712"/>
          </a:xfrm>
        </p:grpSpPr>
        <p:sp>
          <p:nvSpPr>
            <p:cNvPr id="145" name="타원 64"/>
            <p:cNvSpPr/>
            <p:nvPr/>
          </p:nvSpPr>
          <p:spPr>
            <a:xfrm>
              <a:off x="-2" y="-2"/>
              <a:ext cx="543714" cy="543714"/>
            </a:xfrm>
            <a:prstGeom prst="ellipse">
              <a:avLst/>
            </a:prstGeom>
            <a:solidFill>
              <a:srgbClr val="DDD9C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6" name="TextBox 72"/>
            <p:cNvSpPr txBox="1"/>
            <p:nvPr/>
          </p:nvSpPr>
          <p:spPr>
            <a:xfrm>
              <a:off x="69132" y="71798"/>
              <a:ext cx="409807" cy="396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02</a:t>
              </a:r>
            </a:p>
          </p:txBody>
        </p:sp>
      </p:grpSp>
      <p:grpSp>
        <p:nvGrpSpPr>
          <p:cNvPr id="150" name="그룹 26"/>
          <p:cNvGrpSpPr/>
          <p:nvPr/>
        </p:nvGrpSpPr>
        <p:grpSpPr>
          <a:xfrm>
            <a:off x="474444" y="2428767"/>
            <a:ext cx="543709" cy="543713"/>
            <a:chOff x="0" y="-1"/>
            <a:chExt cx="543707" cy="543712"/>
          </a:xfrm>
        </p:grpSpPr>
        <p:sp>
          <p:nvSpPr>
            <p:cNvPr id="148" name="타원 21"/>
            <p:cNvSpPr/>
            <p:nvPr/>
          </p:nvSpPr>
          <p:spPr>
            <a:xfrm>
              <a:off x="-1" y="-2"/>
              <a:ext cx="543709" cy="543714"/>
            </a:xfrm>
            <a:prstGeom prst="ellipse">
              <a:avLst/>
            </a:prstGeom>
            <a:solidFill>
              <a:srgbClr val="EEECE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9" name="TextBox 73"/>
            <p:cNvSpPr/>
            <p:nvPr/>
          </p:nvSpPr>
          <p:spPr>
            <a:xfrm>
              <a:off x="88182" y="71797"/>
              <a:ext cx="4170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인터파크고딕 B"/>
                  <a:ea typeface="인터파크고딕 B"/>
                  <a:cs typeface="인터파크고딕 B"/>
                  <a:sym typeface="인터파크고딕 B"/>
                </a:defRPr>
              </a:lvl1pPr>
            </a:lstStyle>
            <a:p>
              <a:pPr/>
              <a:r>
                <a:t>01</a:t>
              </a:r>
            </a:p>
          </p:txBody>
        </p:sp>
      </p:grpSp>
      <p:sp>
        <p:nvSpPr>
          <p:cNvPr id="151" name="TextBox 74"/>
          <p:cNvSpPr txBox="1"/>
          <p:nvPr/>
        </p:nvSpPr>
        <p:spPr>
          <a:xfrm>
            <a:off x="1144686" y="2324774"/>
            <a:ext cx="4714328" cy="168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2019년 코로나 발생 이후, 2022년인 지금까지 집에서 업무를 하거나 안전하게 생활을  하는 사람들이  많이 늘어나고 있는 추세다. 코로나가 종식이 되면 많은 사람들은 여행을 </a:t>
            </a:r>
            <a:br/>
            <a:r>
              <a:t>선택할 것이고  국외가 아닌 국내에서도 좋은 광경과 여행을 </a:t>
            </a:r>
            <a:br/>
            <a:r>
              <a:t>할 수 있는 게 무엇일까 고민하던 중 캠핑컨텐츠를 선택하였습니다. </a:t>
            </a:r>
          </a:p>
        </p:txBody>
      </p:sp>
      <p:sp>
        <p:nvSpPr>
          <p:cNvPr id="152" name="TextBox 78"/>
          <p:cNvSpPr txBox="1"/>
          <p:nvPr/>
        </p:nvSpPr>
        <p:spPr>
          <a:xfrm>
            <a:off x="1115855" y="4754107"/>
            <a:ext cx="4714326" cy="1004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캠핑족 이라는 단어가 있는 만큼 캠핑 컨텐츠의</a:t>
            </a:r>
            <a:br/>
            <a:r>
              <a:t>인지도가 점점 올라가는 만큼 국내 캠핑장 위치 및 정보를 표출할 수 있는 웹사이트를 제작하고 싶어 선정하였다.</a:t>
            </a:r>
          </a:p>
        </p:txBody>
      </p:sp>
      <p:pic>
        <p:nvPicPr>
          <p:cNvPr id="1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9436" y="2165555"/>
            <a:ext cx="3617682" cy="3617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3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개요</a:t>
            </a:r>
          </a:p>
        </p:txBody>
      </p:sp>
      <p:sp>
        <p:nvSpPr>
          <p:cNvPr id="156" name="TextBox 6"/>
          <p:cNvSpPr txBox="1"/>
          <p:nvPr/>
        </p:nvSpPr>
        <p:spPr>
          <a:xfrm>
            <a:off x="215702" y="1481399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 최종목표</a:t>
            </a:r>
          </a:p>
        </p:txBody>
      </p:sp>
      <p:sp>
        <p:nvSpPr>
          <p:cNvPr id="157" name="TextBox 9"/>
          <p:cNvSpPr txBox="1"/>
          <p:nvPr/>
        </p:nvSpPr>
        <p:spPr>
          <a:xfrm>
            <a:off x="378205" y="1846503"/>
            <a:ext cx="3580867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해당 프로젝트 구축하며 계획했던 최종목표입니다.</a:t>
            </a:r>
          </a:p>
        </p:txBody>
      </p:sp>
      <p:grpSp>
        <p:nvGrpSpPr>
          <p:cNvPr id="179" name="그룹 2"/>
          <p:cNvGrpSpPr/>
          <p:nvPr/>
        </p:nvGrpSpPr>
        <p:grpSpPr>
          <a:xfrm>
            <a:off x="378204" y="2895600"/>
            <a:ext cx="8987492" cy="2971800"/>
            <a:chOff x="0" y="0"/>
            <a:chExt cx="8987491" cy="2971800"/>
          </a:xfrm>
        </p:grpSpPr>
        <p:pic>
          <p:nvPicPr>
            <p:cNvPr id="158" name="Object 13" descr="Object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79325" y="0"/>
              <a:ext cx="2971805" cy="297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Object 16" descr="Object 1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05882" y="504916"/>
              <a:ext cx="1918692" cy="1918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Object 19" descr="Object 1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61974" y="1998595"/>
              <a:ext cx="850023" cy="850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Object 22" descr="Object 2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354560" y="1998595"/>
              <a:ext cx="850023" cy="850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Object 25" descr="Object 2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61974" y="46482"/>
              <a:ext cx="850023" cy="8500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Object 28" descr="Object 2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354560" y="46482"/>
              <a:ext cx="850023" cy="8500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Object 31"/>
            <p:cNvSpPr txBox="1"/>
            <p:nvPr/>
          </p:nvSpPr>
          <p:spPr>
            <a:xfrm>
              <a:off x="3420080" y="1086854"/>
              <a:ext cx="2090293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NG캠핑</a:t>
              </a:r>
            </a:p>
          </p:txBody>
        </p:sp>
        <p:sp>
          <p:nvSpPr>
            <p:cNvPr id="165" name="Object 32"/>
            <p:cNvSpPr txBox="1"/>
            <p:nvPr/>
          </p:nvSpPr>
          <p:spPr>
            <a:xfrm>
              <a:off x="3588672" y="1414673"/>
              <a:ext cx="1753108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최종목표</a:t>
              </a:r>
            </a:p>
          </p:txBody>
        </p:sp>
        <p:pic>
          <p:nvPicPr>
            <p:cNvPr id="166" name="Object 33" descr="Object 3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349064" y="1920717"/>
              <a:ext cx="232326" cy="77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Object 36"/>
            <p:cNvSpPr txBox="1"/>
            <p:nvPr/>
          </p:nvSpPr>
          <p:spPr>
            <a:xfrm>
              <a:off x="2896451" y="296393"/>
              <a:ext cx="581068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pc="-100" sz="14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pPr/>
              <a:r>
                <a:t>01</a:t>
              </a:r>
            </a:p>
          </p:txBody>
        </p:sp>
        <p:sp>
          <p:nvSpPr>
            <p:cNvPr id="168" name="Object 37"/>
            <p:cNvSpPr txBox="1"/>
            <p:nvPr/>
          </p:nvSpPr>
          <p:spPr>
            <a:xfrm>
              <a:off x="5489037" y="303606"/>
              <a:ext cx="581068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pc="-100" sz="14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pPr/>
              <a:r>
                <a:t>02</a:t>
              </a:r>
            </a:p>
          </p:txBody>
        </p:sp>
        <p:sp>
          <p:nvSpPr>
            <p:cNvPr id="169" name="Object 38"/>
            <p:cNvSpPr txBox="1"/>
            <p:nvPr/>
          </p:nvSpPr>
          <p:spPr>
            <a:xfrm>
              <a:off x="2896451" y="2251147"/>
              <a:ext cx="581068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pc="-100" sz="14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pPr/>
              <a:r>
                <a:t>03</a:t>
              </a:r>
            </a:p>
          </p:txBody>
        </p:sp>
        <p:sp>
          <p:nvSpPr>
            <p:cNvPr id="170" name="Object 39"/>
            <p:cNvSpPr txBox="1"/>
            <p:nvPr/>
          </p:nvSpPr>
          <p:spPr>
            <a:xfrm>
              <a:off x="5489037" y="2258360"/>
              <a:ext cx="581068" cy="307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pc="-100" sz="1400">
                  <a:solidFill>
                    <a:srgbClr val="FFFFFF"/>
                  </a:solidFill>
                  <a:latin typeface="S-Core Dream 5 Medium"/>
                  <a:ea typeface="S-Core Dream 5 Medium"/>
                  <a:cs typeface="S-Core Dream 5 Medium"/>
                  <a:sym typeface="S-Core Dream 5 Medium"/>
                </a:defRPr>
              </a:lvl1pPr>
            </a:lstStyle>
            <a:p>
              <a:pPr/>
              <a:r>
                <a:t>04</a:t>
              </a:r>
            </a:p>
          </p:txBody>
        </p:sp>
        <p:sp>
          <p:nvSpPr>
            <p:cNvPr id="171" name="Object 40"/>
            <p:cNvSpPr txBox="1"/>
            <p:nvPr/>
          </p:nvSpPr>
          <p:spPr>
            <a:xfrm>
              <a:off x="350510" y="73200"/>
              <a:ext cx="2301450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r">
                <a:defRPr b="1" spc="-100"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01 다양한 API 활용</a:t>
              </a:r>
            </a:p>
          </p:txBody>
        </p:sp>
        <p:sp>
          <p:nvSpPr>
            <p:cNvPr id="172" name="Object 44"/>
            <p:cNvSpPr txBox="1"/>
            <p:nvPr/>
          </p:nvSpPr>
          <p:spPr>
            <a:xfrm>
              <a:off x="6212010" y="33416"/>
              <a:ext cx="2562826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pc="-100"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02 캠핑시장 확대</a:t>
              </a:r>
            </a:p>
          </p:txBody>
        </p:sp>
        <p:sp>
          <p:nvSpPr>
            <p:cNvPr id="173" name="Object 42"/>
            <p:cNvSpPr txBox="1"/>
            <p:nvPr/>
          </p:nvSpPr>
          <p:spPr>
            <a:xfrm>
              <a:off x="-1" y="1920716"/>
              <a:ext cx="2718445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r">
                <a:defRPr b="1" spc="-100"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03</a:t>
              </a:r>
              <a:r>
                <a:rPr b="0"/>
                <a:t> </a:t>
              </a:r>
              <a:r>
                <a:t>원활한 의사소통기능</a:t>
              </a:r>
            </a:p>
          </p:txBody>
        </p:sp>
        <p:sp>
          <p:nvSpPr>
            <p:cNvPr id="174" name="TextBox 1"/>
            <p:cNvSpPr txBox="1"/>
            <p:nvPr/>
          </p:nvSpPr>
          <p:spPr>
            <a:xfrm>
              <a:off x="576303" y="497734"/>
              <a:ext cx="2116559" cy="54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r"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다양한 API를 통한 웹사이트 </a:t>
              </a:r>
              <a:br/>
              <a:r>
                <a:t>접근성 및 활용성 확대 </a:t>
              </a:r>
            </a:p>
          </p:txBody>
        </p:sp>
        <p:sp>
          <p:nvSpPr>
            <p:cNvPr id="175" name="TextBox 44"/>
            <p:cNvSpPr txBox="1"/>
            <p:nvPr/>
          </p:nvSpPr>
          <p:spPr>
            <a:xfrm>
              <a:off x="618352" y="2371952"/>
              <a:ext cx="2097896" cy="548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r"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게시판 활용을 통한</a:t>
              </a:r>
              <a:br/>
              <a:r>
                <a:t>의사소통 및 웹사이트 활성화</a:t>
              </a:r>
            </a:p>
          </p:txBody>
        </p:sp>
        <p:sp>
          <p:nvSpPr>
            <p:cNvPr id="176" name="TextBox 45"/>
            <p:cNvSpPr txBox="1"/>
            <p:nvPr/>
          </p:nvSpPr>
          <p:spPr>
            <a:xfrm>
              <a:off x="6228626" y="493843"/>
              <a:ext cx="2405490" cy="548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전국 캠핑장 위치 및 정보를</a:t>
              </a:r>
              <a:br/>
              <a:r>
                <a:t>웹사이트에 공개하여 접근성 확보</a:t>
              </a:r>
            </a:p>
          </p:txBody>
        </p:sp>
        <p:sp>
          <p:nvSpPr>
            <p:cNvPr id="177" name="Object 42"/>
            <p:cNvSpPr txBox="1"/>
            <p:nvPr/>
          </p:nvSpPr>
          <p:spPr>
            <a:xfrm>
              <a:off x="6269046" y="1920716"/>
              <a:ext cx="2718445" cy="319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pc="-100"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lvl1pPr>
            </a:lstStyle>
            <a:p>
              <a:pPr/>
              <a:r>
                <a:t>04 도전정신 향상</a:t>
              </a:r>
            </a:p>
          </p:txBody>
        </p:sp>
        <p:sp>
          <p:nvSpPr>
            <p:cNvPr id="178" name="TextBox 47"/>
            <p:cNvSpPr txBox="1"/>
            <p:nvPr/>
          </p:nvSpPr>
          <p:spPr>
            <a:xfrm>
              <a:off x="6312696" y="2371952"/>
              <a:ext cx="2454889" cy="548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끝 없이 발전하는 웹사이트에 맞게</a:t>
              </a:r>
            </a:p>
            <a:p>
              <a:pPr>
                <a:defRPr sz="1400">
                  <a:latin typeface="S-Core Dream 6 Bold"/>
                  <a:ea typeface="S-Core Dream 6 Bold"/>
                  <a:cs typeface="S-Core Dream 6 Bold"/>
                  <a:sym typeface="S-Core Dream 6 Bold"/>
                </a:defRPr>
              </a:pPr>
              <a:r>
                <a:t>계속 부딪히며 도전정신 향상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3"/>
          <p:cNvSpPr txBox="1"/>
          <p:nvPr/>
        </p:nvSpPr>
        <p:spPr>
          <a:xfrm>
            <a:off x="157615" y="228599"/>
            <a:ext cx="115874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개요</a:t>
            </a:r>
          </a:p>
        </p:txBody>
      </p:sp>
      <p:sp>
        <p:nvSpPr>
          <p:cNvPr id="182" name="TextBox 6"/>
          <p:cNvSpPr txBox="1"/>
          <p:nvPr/>
        </p:nvSpPr>
        <p:spPr>
          <a:xfrm>
            <a:off x="215702" y="1481399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사용한 프로그램 및 API</a:t>
            </a:r>
          </a:p>
        </p:txBody>
      </p:sp>
      <p:sp>
        <p:nvSpPr>
          <p:cNvPr id="183" name="TextBox 9"/>
          <p:cNvSpPr txBox="1"/>
          <p:nvPr/>
        </p:nvSpPr>
        <p:spPr>
          <a:xfrm>
            <a:off x="378206" y="1846503"/>
            <a:ext cx="3802725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해당 프로젝트 구축하기 위한 프로그램 및 API입니다.</a:t>
            </a:r>
          </a:p>
        </p:txBody>
      </p:sp>
      <p:graphicFrame>
        <p:nvGraphicFramePr>
          <p:cNvPr id="184" name="표 12"/>
          <p:cNvGraphicFramePr/>
          <p:nvPr/>
        </p:nvGraphicFramePr>
        <p:xfrm>
          <a:off x="166241" y="2293203"/>
          <a:ext cx="9573516" cy="29973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68389"/>
                <a:gridCol w="2190097"/>
                <a:gridCol w="5815029"/>
              </a:tblGrid>
              <a:tr h="240881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구분</a:t>
                      </a:r>
                    </a:p>
                  </a:txBody>
                  <a:tcPr marL="14341" marR="14341" marT="14341" marB="14341" anchor="t" anchorCtr="0" horzOverflow="overflow">
                    <a:solidFill>
                      <a:srgbClr val="AE917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이름</a:t>
                      </a:r>
                    </a:p>
                  </a:txBody>
                  <a:tcPr marL="14341" marR="14341" marT="14341" marB="14341" anchor="t" anchorCtr="0" horzOverflow="overflow">
                    <a:solidFill>
                      <a:srgbClr val="AE917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비고</a:t>
                      </a:r>
                    </a:p>
                  </a:txBody>
                  <a:tcPr marL="14341" marR="14341" marT="14341" marB="14341" anchor="t" anchorCtr="0" horzOverflow="overflow">
                    <a:solidFill>
                      <a:srgbClr val="AE9174"/>
                    </a:solidFill>
                  </a:tcPr>
                </a:tc>
              </a:tr>
              <a:tr h="487133">
                <a:tc rowSpan="3"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사용될 프로그램</a:t>
                      </a:r>
                    </a:p>
                  </a:txBody>
                  <a:tcPr marL="14341" marR="14341" marT="14341" marB="14341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Spring Tool Suite 3</a:t>
                      </a:r>
                    </a:p>
                  </a:txBody>
                  <a:tcPr marL="14341" marR="14341" marT="14341" marB="14341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스프링을 활용하여 Java, Jsp, Css, Script, Bootstrap 등 다양하게 사용</a:t>
                      </a:r>
                    </a:p>
                  </a:txBody>
                  <a:tcPr marL="14341" marR="14341" marT="14341" marB="14341" anchor="ctr" anchorCtr="0" horzOverflow="overflow"/>
                </a:tc>
              </a:tr>
              <a:tr h="240881"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Apache Tomcat</a:t>
                      </a:r>
                    </a:p>
                  </a:txBody>
                  <a:tcPr marL="14341" marR="14341" marT="14341" marB="14341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웹페이지를 구현할 서버로 선택</a:t>
                      </a:r>
                    </a:p>
                  </a:txBody>
                  <a:tcPr marL="14341" marR="14341" marT="14341" marB="14341" anchor="ctr" anchorCtr="0" horzOverflow="overflow"/>
                </a:tc>
              </a:tr>
              <a:tr h="240881"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MariaDB</a:t>
                      </a:r>
                    </a:p>
                  </a:txBody>
                  <a:tcPr marL="14341" marR="14341" marT="14341" marB="14341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웹페이지의 데이터를 저장할 프로그램</a:t>
                      </a:r>
                    </a:p>
                  </a:txBody>
                  <a:tcPr marL="14341" marR="14341" marT="14341" marB="14341" anchor="ctr" anchorCtr="0" horzOverflow="overflow"/>
                </a:tc>
              </a:tr>
              <a:tr h="240881">
                <a:tc rowSpan="4"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API</a:t>
                      </a:r>
                    </a:p>
                  </a:txBody>
                  <a:tcPr marL="14341" marR="14341" marT="14341" marB="14341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Kakao 지도 API</a:t>
                      </a:r>
                    </a:p>
                  </a:txBody>
                  <a:tcPr marL="14341" marR="14341" marT="14341" marB="14341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캠핑장의 위치를 표시하기 위한 API 활용</a:t>
                      </a:r>
                    </a:p>
                  </a:txBody>
                  <a:tcPr marL="14341" marR="14341" marT="14341" marB="14341" anchor="ctr" anchorCtr="0" horzOverflow="overflow"/>
                </a:tc>
              </a:tr>
              <a:tr h="487133"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한국관광공사_고캠핑정보 </a:t>
                      </a:r>
                    </a:p>
                    <a:p>
                      <a:pPr algn="ctr" defTabSz="914400">
                        <a:lnSpc>
                          <a:spcPct val="160000"/>
                        </a:lnSpc>
                        <a:def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defRPr>
                      </a:pPr>
                      <a:r>
                        <a:t>조회 서비스</a:t>
                      </a:r>
                    </a:p>
                  </a:txBody>
                  <a:tcPr marL="14341" marR="14341" marT="14341" marB="14341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공공데이터에 있는 한국관광공사_고캠핑정보 조회 서비스 API를 활용</a:t>
                      </a:r>
                    </a:p>
                  </a:txBody>
                  <a:tcPr marL="14341" marR="14341" marT="14341" marB="14341" anchor="ctr" anchorCtr="0" horzOverflow="overflow"/>
                </a:tc>
              </a:tr>
              <a:tr h="286232"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소셜 로그인 API</a:t>
                      </a:r>
                    </a:p>
                  </a:txBody>
                  <a:tcPr marL="14341" marR="14341" marT="14341" marB="14341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회원가입을 보다 쉽게 하기 위한 API활용 (네이버,카카오,구글)</a:t>
                      </a:r>
                    </a:p>
                  </a:txBody>
                  <a:tcPr marL="14341" marR="14341" marT="14341" marB="14341" anchor="ctr" anchorCtr="0" horzOverflow="overflow"/>
                </a:tc>
              </a:tr>
              <a:tr h="487133"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Geolocation API</a:t>
                      </a:r>
                    </a:p>
                  </a:txBody>
                  <a:tcPr marL="14341" marR="14341" marT="14341" marB="14341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자신의 위치를 확인하여 주변에 가까운 캠핑장의 위치를 확인하기 위한 API 활용</a:t>
                      </a:r>
                    </a:p>
                  </a:txBody>
                  <a:tcPr marL="14341" marR="14341" marT="14341" marB="14341" anchor="ctr" anchorCtr="0" horzOverflow="overflow"/>
                </a:tc>
              </a:tr>
              <a:tr h="286232"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기타 프로그램</a:t>
                      </a:r>
                    </a:p>
                  </a:txBody>
                  <a:tcPr marL="14341" marR="14341" marT="14341" marB="14341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Adobe Photoshop</a:t>
                      </a:r>
                    </a:p>
                  </a:txBody>
                  <a:tcPr marL="14341" marR="14341" marT="14341" marB="14341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1400">
                          <a:latin typeface="에스코어 드림 6 Bold"/>
                          <a:ea typeface="에스코어 드림 6 Bold"/>
                          <a:cs typeface="에스코어 드림 6 Bold"/>
                          <a:sym typeface="에스코어 드림 6 Bold"/>
                        </a:rPr>
                        <a:t>웹 페이지 이미지 활용 및 홈페이지 로고 등에 사용 예정</a:t>
                      </a:r>
                    </a:p>
                  </a:txBody>
                  <a:tcPr marL="14341" marR="14341" marT="14341" marB="14341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" y="1143000"/>
            <a:ext cx="4529486" cy="356034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Box 3"/>
          <p:cNvSpPr txBox="1"/>
          <p:nvPr/>
        </p:nvSpPr>
        <p:spPr>
          <a:xfrm>
            <a:off x="36193" y="1305579"/>
            <a:ext cx="3564237" cy="54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FFFFFF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2. 프로젝트 조직 및 역할</a:t>
            </a:r>
          </a:p>
        </p:txBody>
      </p:sp>
      <p:sp>
        <p:nvSpPr>
          <p:cNvPr id="188" name="TextBox 53"/>
          <p:cNvSpPr txBox="1"/>
          <p:nvPr/>
        </p:nvSpPr>
        <p:spPr>
          <a:xfrm>
            <a:off x="233341" y="1954178"/>
            <a:ext cx="1938586" cy="764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1. 프로젝트 역할 구성</a:t>
            </a: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</a:p>
          <a:p>
            <a:pPr>
              <a:defRPr sz="1400">
                <a:solidFill>
                  <a:srgbClr val="FFFFFF"/>
                </a:solidFill>
                <a:latin typeface="인터파크고딕 L"/>
                <a:ea typeface="인터파크고딕 L"/>
                <a:cs typeface="인터파크고딕 L"/>
                <a:sym typeface="인터파크고딕 L"/>
              </a:defRPr>
            </a:pPr>
            <a:r>
              <a:t>2. 프로젝트 단계별 구성도</a:t>
            </a:r>
          </a:p>
        </p:txBody>
      </p:sp>
      <p:pic>
        <p:nvPicPr>
          <p:cNvPr id="189" name="그림 65" descr="그림 6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6126" y="2210092"/>
            <a:ext cx="4053406" cy="33986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0">
              <a:srgbClr val="000000">
                <a:alpha val="40000"/>
              </a:srgbClr>
            </a:outerShdw>
          </a:effectLst>
        </p:spPr>
      </p:pic>
      <p:pic>
        <p:nvPicPr>
          <p:cNvPr id="190" name="그림 67" descr="그림 67"/>
          <p:cNvPicPr>
            <a:picLocks noChangeAspect="1"/>
          </p:cNvPicPr>
          <p:nvPr/>
        </p:nvPicPr>
        <p:blipFill>
          <a:blip r:embed="rId4">
            <a:extLst/>
          </a:blip>
          <a:srcRect l="7927" t="26414" r="76500" b="24028"/>
          <a:stretch>
            <a:fillRect/>
          </a:stretch>
        </p:blipFill>
        <p:spPr>
          <a:xfrm>
            <a:off x="2987498" y="2210091"/>
            <a:ext cx="1898662" cy="33986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Box 17"/>
          <p:cNvSpPr txBox="1"/>
          <p:nvPr/>
        </p:nvSpPr>
        <p:spPr>
          <a:xfrm>
            <a:off x="157616" y="228599"/>
            <a:ext cx="1591764" cy="849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프로젝트</a:t>
            </a:r>
          </a:p>
          <a:p>
            <a:pPr>
              <a:defRPr sz="2400">
                <a:solidFill>
                  <a:srgbClr val="AE9174"/>
                </a:solidFill>
                <a:latin typeface="인터파크고딕 B"/>
                <a:ea typeface="인터파크고딕 B"/>
                <a:cs typeface="인터파크고딕 B"/>
                <a:sym typeface="인터파크고딕 B"/>
              </a:defRPr>
            </a:pPr>
            <a:r>
              <a:t>조직 및 역할</a:t>
            </a:r>
          </a:p>
        </p:txBody>
      </p:sp>
      <p:sp>
        <p:nvSpPr>
          <p:cNvPr id="193" name="TextBox 18"/>
          <p:cNvSpPr txBox="1"/>
          <p:nvPr/>
        </p:nvSpPr>
        <p:spPr>
          <a:xfrm>
            <a:off x="215702" y="1169307"/>
            <a:ext cx="3396178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000">
                <a:latin typeface="인터파크고딕 B"/>
                <a:ea typeface="인터파크고딕 B"/>
                <a:cs typeface="인터파크고딕 B"/>
                <a:sym typeface="인터파크고딕 B"/>
              </a:defRPr>
            </a:lvl1pPr>
          </a:lstStyle>
          <a:p>
            <a:pPr/>
            <a:r>
              <a:t>프로젝트 역할 구성</a:t>
            </a:r>
          </a:p>
        </p:txBody>
      </p:sp>
      <p:sp>
        <p:nvSpPr>
          <p:cNvPr id="194" name="TextBox 19"/>
          <p:cNvSpPr txBox="1"/>
          <p:nvPr/>
        </p:nvSpPr>
        <p:spPr>
          <a:xfrm>
            <a:off x="244603" y="1534410"/>
            <a:ext cx="3476468" cy="31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latin typeface="인터파크고딕 L"/>
                <a:ea typeface="인터파크고딕 L"/>
                <a:cs typeface="인터파크고딕 L"/>
                <a:sym typeface="인터파크고딕 L"/>
              </a:defRPr>
            </a:lvl1pPr>
          </a:lstStyle>
          <a:p>
            <a:pPr/>
            <a:r>
              <a:t>해당 프로젝트를 진행하는 팀원의 역할 및 구성도</a:t>
            </a:r>
          </a:p>
        </p:txBody>
      </p:sp>
      <p:graphicFrame>
        <p:nvGraphicFramePr>
          <p:cNvPr id="195" name="표 14"/>
          <p:cNvGraphicFramePr/>
          <p:nvPr/>
        </p:nvGraphicFramePr>
        <p:xfrm>
          <a:off x="685800" y="2349500"/>
          <a:ext cx="8153400" cy="347073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282952"/>
                <a:gridCol w="5870448"/>
              </a:tblGrid>
              <a:tr h="526551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FFFFFF"/>
                          </a:solidFill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                            분류</a:t>
                      </a:r>
                    </a:p>
                    <a:p>
                      <a:pPr algn="l" defTabSz="914400">
                        <a:defRPr sz="1600">
                          <a:solidFill>
                            <a:srgbClr val="FFFFFF"/>
                          </a:solidFill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</a:p>
                    <a:p>
                      <a:pPr algn="l" defTabSz="914400">
                        <a:defRPr sz="1600">
                          <a:solidFill>
                            <a:srgbClr val="FFFFFF"/>
                          </a:solidFill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이름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AE9174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>
                          <a:solidFill>
                            <a:srgbClr val="FFFFFF"/>
                          </a:solidFill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rPr>
                        <a:t>프로젝트 역할</a:t>
                      </a:r>
                    </a:p>
                  </a:txBody>
                  <a:tcPr marL="45720" marR="45720" marT="45720" marB="45720" anchor="ctr" anchorCtr="0" horzOverflow="overflow">
                    <a:solidFill>
                      <a:srgbClr val="AE9174"/>
                    </a:solidFill>
                  </a:tcPr>
                </a:tc>
              </a:tr>
              <a:tr h="98139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rPr>
                        <a:t>김가람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캠핑쉐어 웹사이트 프로젝트 설계 및 구성 , 기능구현 담당</a:t>
                      </a:r>
                    </a:p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공지사항, 소셜로그인(네이버, 카카오, 구글), 캠핑장 찾기(카카오맵),            회원관리 불러오기, 회원검색 등</a:t>
                      </a:r>
                    </a:p>
                  </a:txBody>
                  <a:tcPr marL="17907" marR="17907" marT="17907" marB="17907" anchor="ctr" anchorCtr="0" horzOverflow="overflow"/>
                </a:tc>
              </a:tr>
              <a:tr h="98139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rPr>
                        <a:t>강두오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캠핑쉐어 웹사이트 프로젝트 DB 및 ERD, 기능구현 담당</a:t>
                      </a:r>
                    </a:p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후기/qna 게시판, 소셜 로그인 (네이버, 카카오, 구글), 로그인, 캠핑장 찾기     (카카오맵), 아이디 비밀번호찾기, 검색기능, 메인 사이트 표기 등</a:t>
                      </a:r>
                    </a:p>
                  </a:txBody>
                  <a:tcPr marL="17907" marR="17907" marT="17907" marB="17907" anchor="ctr" anchorCtr="0" horzOverflow="overflow"/>
                </a:tc>
              </a:tr>
              <a:tr h="981394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6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rPr>
                        <a:t>서해성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캠핑쉐어 웹사이트 프로젝트 기획 전반적인 서류작성 기타 자료 담당</a:t>
                      </a:r>
                    </a:p>
                    <a:p>
                      <a:pPr marL="342900" indent="-342900" algn="l" defTabSz="914400">
                        <a:lnSpc>
                          <a:spcPct val="160000"/>
                        </a:lnSpc>
                        <a:buSzPct val="100000"/>
                        <a:buChar char="●"/>
                        <a:defRPr sz="1400">
                          <a:latin typeface="S-Core Dream 6 Bold"/>
                          <a:ea typeface="S-Core Dream 6 Bold"/>
                          <a:cs typeface="S-Core Dream 6 Bold"/>
                          <a:sym typeface="S-Core Dream 6 Bold"/>
                        </a:defRPr>
                      </a:pPr>
                      <a:r>
                        <a:t>Header/Footer , 회원가입,  css 수정 검토, 서머노트 css, 보고서 작성 등</a:t>
                      </a:r>
                    </a:p>
                  </a:txBody>
                  <a:tcPr marL="17907" marR="17907" marT="17907" marB="17907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32676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32676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32676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32676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